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8" r:id="rId3"/>
    <p:sldId id="267" r:id="rId4"/>
    <p:sldId id="268" r:id="rId5"/>
    <p:sldId id="261" r:id="rId6"/>
    <p:sldId id="262" r:id="rId7"/>
    <p:sldId id="263" r:id="rId8"/>
    <p:sldId id="264" r:id="rId9"/>
    <p:sldId id="265" r:id="rId10"/>
    <p:sldId id="269" r:id="rId11"/>
    <p:sldId id="299" r:id="rId12"/>
    <p:sldId id="270" r:id="rId13"/>
    <p:sldId id="291" r:id="rId14"/>
    <p:sldId id="301" r:id="rId15"/>
    <p:sldId id="293" r:id="rId16"/>
    <p:sldId id="297" r:id="rId17"/>
    <p:sldId id="274" r:id="rId18"/>
    <p:sldId id="276" r:id="rId19"/>
    <p:sldId id="278" r:id="rId20"/>
    <p:sldId id="303" r:id="rId21"/>
    <p:sldId id="305" r:id="rId22"/>
    <p:sldId id="307" r:id="rId23"/>
    <p:sldId id="311" r:id="rId24"/>
    <p:sldId id="315" r:id="rId25"/>
    <p:sldId id="317" r:id="rId26"/>
    <p:sldId id="313" r:id="rId27"/>
    <p:sldId id="296" r:id="rId28"/>
    <p:sldId id="288" r:id="rId29"/>
    <p:sldId id="318" r:id="rId30"/>
    <p:sldId id="289"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7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Utilisateur\Mes%20documents\notes%20ministre\Feuille%20de%20calcul%20dans%20note%20depp%20avr%202014.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Utilisateur\Mes%20documents\Bac\proportion%20d'une%20g&#233;n&#233;ration-bac2012.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Mes%20documents\PISA\analyse%202012\reunion131007\jeudi%20DEPP\NI_Pisa_maths_V4.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b="1"/>
            </a:pPr>
            <a:r>
              <a:rPr lang="fr-FR" b="1" dirty="0"/>
              <a:t>Proportion</a:t>
            </a:r>
            <a:r>
              <a:rPr lang="fr-FR" b="1" baseline="0" dirty="0"/>
              <a:t> de bacheliers dans une génération et "sortants précoces"</a:t>
            </a:r>
            <a:endParaRPr lang="fr-FR" b="1" dirty="0"/>
          </a:p>
        </c:rich>
      </c:tx>
      <c:layout/>
      <c:overlay val="1"/>
    </c:title>
    <c:autoTitleDeleted val="0"/>
    <c:plotArea>
      <c:layout>
        <c:manualLayout>
          <c:layoutTarget val="inner"/>
          <c:xMode val="edge"/>
          <c:yMode val="edge"/>
          <c:x val="6.6261218905269273E-2"/>
          <c:y val="0.16129059625122677"/>
          <c:w val="0.91941501570967799"/>
          <c:h val="0.74221851056496724"/>
        </c:manualLayout>
      </c:layout>
      <c:lineChart>
        <c:grouping val="standard"/>
        <c:varyColors val="0"/>
        <c:ser>
          <c:idx val="0"/>
          <c:order val="0"/>
          <c:tx>
            <c:v>% de jeunes de 18 à 24 ans qui n'ont aucun diplôme et ne sont pas en formation</c:v>
          </c:tx>
          <c:spPr>
            <a:ln w="25400">
              <a:solidFill>
                <a:srgbClr val="FF0000"/>
              </a:solidFill>
            </a:ln>
          </c:spPr>
          <c:marker>
            <c:symbol val="circle"/>
            <c:size val="7"/>
            <c:spPr>
              <a:solidFill>
                <a:srgbClr val="FF0000"/>
              </a:solidFill>
              <a:ln>
                <a:solidFill>
                  <a:srgbClr val="FF0000"/>
                </a:solidFill>
              </a:ln>
            </c:spPr>
          </c:marker>
          <c:cat>
            <c:numRef>
              <c:f>'Gra 01'!$A$48:$A$84</c:f>
              <c:numCache>
                <c:formatCode>General</c:formatCode>
                <c:ptCount val="37"/>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numCache>
            </c:numRef>
          </c:cat>
          <c:val>
            <c:numRef>
              <c:f>'Gra 01'!$B$48:$B$83</c:f>
              <c:numCache>
                <c:formatCode>0.0</c:formatCode>
                <c:ptCount val="36"/>
                <c:pt idx="0">
                  <c:v>41.064257028112394</c:v>
                </c:pt>
                <c:pt idx="1">
                  <c:v>40.681362725450903</c:v>
                </c:pt>
                <c:pt idx="2">
                  <c:v>38.59296482412077</c:v>
                </c:pt>
                <c:pt idx="3">
                  <c:v>37.160120845921689</c:v>
                </c:pt>
                <c:pt idx="4">
                  <c:v>34.747474747474762</c:v>
                </c:pt>
                <c:pt idx="5">
                  <c:v>32.791878172588994</c:v>
                </c:pt>
                <c:pt idx="6">
                  <c:v>31.637843336724313</c:v>
                </c:pt>
                <c:pt idx="7">
                  <c:v>30.753564154786151</c:v>
                </c:pt>
                <c:pt idx="8">
                  <c:v>28.411405295315681</c:v>
                </c:pt>
                <c:pt idx="9">
                  <c:v>27.586206896551623</c:v>
                </c:pt>
                <c:pt idx="10">
                  <c:v>25.531914893617031</c:v>
                </c:pt>
                <c:pt idx="11">
                  <c:v>24.21479229989869</c:v>
                </c:pt>
                <c:pt idx="12">
                  <c:v>23.64185110663994</c:v>
                </c:pt>
                <c:pt idx="13">
                  <c:v>22.444889779559119</c:v>
                </c:pt>
                <c:pt idx="14">
                  <c:v>20.820820820820821</c:v>
                </c:pt>
                <c:pt idx="15">
                  <c:v>19.399999999999999</c:v>
                </c:pt>
                <c:pt idx="16">
                  <c:v>18.399999999999999</c:v>
                </c:pt>
                <c:pt idx="17">
                  <c:v>17.7</c:v>
                </c:pt>
                <c:pt idx="18">
                  <c:v>16.7</c:v>
                </c:pt>
                <c:pt idx="19">
                  <c:v>15.6</c:v>
                </c:pt>
                <c:pt idx="20">
                  <c:v>15.2</c:v>
                </c:pt>
                <c:pt idx="21">
                  <c:v>14.5</c:v>
                </c:pt>
                <c:pt idx="22">
                  <c:v>13.413413413413412</c:v>
                </c:pt>
                <c:pt idx="23">
                  <c:v>13.7</c:v>
                </c:pt>
                <c:pt idx="24">
                  <c:v>13.7</c:v>
                </c:pt>
                <c:pt idx="25" formatCode="General">
                  <c:v>12.3</c:v>
                </c:pt>
                <c:pt idx="26">
                  <c:v>12.12</c:v>
                </c:pt>
                <c:pt idx="27">
                  <c:v>12.1</c:v>
                </c:pt>
                <c:pt idx="28">
                  <c:v>12.43</c:v>
                </c:pt>
                <c:pt idx="29">
                  <c:v>12.5</c:v>
                </c:pt>
                <c:pt idx="30">
                  <c:v>11.4</c:v>
                </c:pt>
                <c:pt idx="31">
                  <c:v>12.1</c:v>
                </c:pt>
                <c:pt idx="32">
                  <c:v>12.4</c:v>
                </c:pt>
                <c:pt idx="33">
                  <c:v>11.8</c:v>
                </c:pt>
                <c:pt idx="34">
                  <c:v>11.4</c:v>
                </c:pt>
                <c:pt idx="35">
                  <c:v>9.7000000000000011</c:v>
                </c:pt>
              </c:numCache>
            </c:numRef>
          </c:val>
          <c:smooth val="0"/>
          <c:extLst>
            <c:ext xmlns:c16="http://schemas.microsoft.com/office/drawing/2014/chart" uri="{C3380CC4-5D6E-409C-BE32-E72D297353CC}">
              <c16:uniqueId val="{00000000-1BA3-47B9-8380-C846D006D603}"/>
            </c:ext>
          </c:extLst>
        </c:ser>
        <c:ser>
          <c:idx val="2"/>
          <c:order val="1"/>
          <c:tx>
            <c:v>% de bacheliers dans une génération</c:v>
          </c:tx>
          <c:spPr>
            <a:ln w="25400">
              <a:solidFill>
                <a:srgbClr val="00B050"/>
              </a:solidFill>
            </a:ln>
          </c:spPr>
          <c:marker>
            <c:symbol val="diamond"/>
            <c:size val="7"/>
            <c:spPr>
              <a:solidFill>
                <a:srgbClr val="00B050"/>
              </a:solidFill>
              <a:ln>
                <a:solidFill>
                  <a:srgbClr val="00B050"/>
                </a:solidFill>
              </a:ln>
            </c:spPr>
          </c:marker>
          <c:cat>
            <c:numRef>
              <c:f>'Gra 01'!$A$48:$A$84</c:f>
              <c:numCache>
                <c:formatCode>General</c:formatCode>
                <c:ptCount val="37"/>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numCache>
            </c:numRef>
          </c:cat>
          <c:val>
            <c:numRef>
              <c:f>'Gra 01'!$C$48:$C$84</c:f>
              <c:numCache>
                <c:formatCode>General</c:formatCode>
                <c:ptCount val="37"/>
                <c:pt idx="0">
                  <c:v>25.3</c:v>
                </c:pt>
                <c:pt idx="1">
                  <c:v>25.2</c:v>
                </c:pt>
                <c:pt idx="2">
                  <c:v>25.9</c:v>
                </c:pt>
                <c:pt idx="3">
                  <c:v>26</c:v>
                </c:pt>
                <c:pt idx="4">
                  <c:v>27.2</c:v>
                </c:pt>
                <c:pt idx="5">
                  <c:v>28.1</c:v>
                </c:pt>
                <c:pt idx="6">
                  <c:v>28.6</c:v>
                </c:pt>
                <c:pt idx="7">
                  <c:v>29.4</c:v>
                </c:pt>
                <c:pt idx="8">
                  <c:v>31.2</c:v>
                </c:pt>
                <c:pt idx="9">
                  <c:v>32.6</c:v>
                </c:pt>
                <c:pt idx="10">
                  <c:v>36.300000000000004</c:v>
                </c:pt>
                <c:pt idx="11">
                  <c:v>39.800000000000004</c:v>
                </c:pt>
                <c:pt idx="12">
                  <c:v>43.5</c:v>
                </c:pt>
                <c:pt idx="13">
                  <c:v>47.5</c:v>
                </c:pt>
                <c:pt idx="14">
                  <c:v>51.1</c:v>
                </c:pt>
                <c:pt idx="15">
                  <c:v>54.7</c:v>
                </c:pt>
                <c:pt idx="16">
                  <c:v>58.9</c:v>
                </c:pt>
                <c:pt idx="17">
                  <c:v>62.7</c:v>
                </c:pt>
                <c:pt idx="18">
                  <c:v>61.3</c:v>
                </c:pt>
                <c:pt idx="19">
                  <c:v>61.5</c:v>
                </c:pt>
                <c:pt idx="20">
                  <c:v>62.6</c:v>
                </c:pt>
                <c:pt idx="21">
                  <c:v>61.6</c:v>
                </c:pt>
                <c:pt idx="22">
                  <c:v>62.8</c:v>
                </c:pt>
                <c:pt idx="23">
                  <c:v>61.9</c:v>
                </c:pt>
                <c:pt idx="24">
                  <c:v>61.6</c:v>
                </c:pt>
                <c:pt idx="25">
                  <c:v>62.3</c:v>
                </c:pt>
                <c:pt idx="26">
                  <c:v>60.8</c:v>
                </c:pt>
                <c:pt idx="27">
                  <c:v>61.2</c:v>
                </c:pt>
                <c:pt idx="28">
                  <c:v>62.6</c:v>
                </c:pt>
                <c:pt idx="29">
                  <c:v>62.7</c:v>
                </c:pt>
                <c:pt idx="30">
                  <c:v>62.3</c:v>
                </c:pt>
                <c:pt idx="31">
                  <c:v>65.3</c:v>
                </c:pt>
                <c:pt idx="32">
                  <c:v>65</c:v>
                </c:pt>
                <c:pt idx="33">
                  <c:v>71</c:v>
                </c:pt>
                <c:pt idx="34">
                  <c:v>76.900000000000006</c:v>
                </c:pt>
                <c:pt idx="35">
                  <c:v>73.099999999999994</c:v>
                </c:pt>
                <c:pt idx="36">
                  <c:v>77.400000000000006</c:v>
                </c:pt>
              </c:numCache>
            </c:numRef>
          </c:val>
          <c:smooth val="0"/>
          <c:extLst>
            <c:ext xmlns:c16="http://schemas.microsoft.com/office/drawing/2014/chart" uri="{C3380CC4-5D6E-409C-BE32-E72D297353CC}">
              <c16:uniqueId val="{00000001-1BA3-47B9-8380-C846D006D603}"/>
            </c:ext>
          </c:extLst>
        </c:ser>
        <c:dLbls>
          <c:showLegendKey val="0"/>
          <c:showVal val="0"/>
          <c:showCatName val="0"/>
          <c:showSerName val="0"/>
          <c:showPercent val="0"/>
          <c:showBubbleSize val="0"/>
        </c:dLbls>
        <c:marker val="1"/>
        <c:smooth val="0"/>
        <c:axId val="129364736"/>
        <c:axId val="129366656"/>
      </c:lineChart>
      <c:catAx>
        <c:axId val="129364736"/>
        <c:scaling>
          <c:orientation val="minMax"/>
        </c:scaling>
        <c:delete val="0"/>
        <c:axPos val="b"/>
        <c:numFmt formatCode="General" sourceLinked="1"/>
        <c:majorTickMark val="out"/>
        <c:minorTickMark val="none"/>
        <c:tickLblPos val="nextTo"/>
        <c:spPr>
          <a:ln w="3175">
            <a:solidFill>
              <a:srgbClr val="000000"/>
            </a:solidFill>
            <a:prstDash val="solid"/>
          </a:ln>
        </c:spPr>
        <c:txPr>
          <a:bodyPr rot="-2700000" vert="horz"/>
          <a:lstStyle/>
          <a:p>
            <a:pPr>
              <a:defRPr sz="800" b="0" i="0" u="none" strike="noStrike" baseline="0">
                <a:solidFill>
                  <a:srgbClr val="000000"/>
                </a:solidFill>
                <a:latin typeface="Arial"/>
                <a:ea typeface="Arial"/>
                <a:cs typeface="Arial"/>
              </a:defRPr>
            </a:pPr>
            <a:endParaRPr lang="fr-FR"/>
          </a:p>
        </c:txPr>
        <c:crossAx val="129366656"/>
        <c:crosses val="autoZero"/>
        <c:auto val="1"/>
        <c:lblAlgn val="ctr"/>
        <c:lblOffset val="100"/>
        <c:tickLblSkip val="1"/>
        <c:tickMarkSkip val="1"/>
        <c:noMultiLvlLbl val="0"/>
      </c:catAx>
      <c:valAx>
        <c:axId val="129366656"/>
        <c:scaling>
          <c:orientation val="minMax"/>
          <c:max val="80"/>
        </c:scaling>
        <c:delete val="0"/>
        <c:axPos val="l"/>
        <c:majorGridlines>
          <c:spPr>
            <a:ln w="3175">
              <a:solidFill>
                <a:srgbClr val="000000"/>
              </a:solidFill>
              <a:prstDash val="sysDot"/>
            </a:ln>
          </c:spPr>
        </c:majorGridlines>
        <c:numFmt formatCode="#,##0" sourceLinked="0"/>
        <c:majorTickMark val="out"/>
        <c:minorTickMark val="none"/>
        <c:tickLblPos val="nextTo"/>
        <c:spPr>
          <a:ln w="3175">
            <a:solidFill>
              <a:srgbClr val="000000"/>
            </a:solidFill>
            <a:prstDash val="solid"/>
          </a:ln>
        </c:spPr>
        <c:txPr>
          <a:bodyPr rot="0" vert="horz"/>
          <a:lstStyle/>
          <a:p>
            <a:pPr>
              <a:defRPr sz="1000" b="1" i="0" u="none" strike="noStrike" baseline="0">
                <a:solidFill>
                  <a:srgbClr val="000000"/>
                </a:solidFill>
                <a:latin typeface="Arial"/>
                <a:ea typeface="Arial"/>
                <a:cs typeface="Arial"/>
              </a:defRPr>
            </a:pPr>
            <a:endParaRPr lang="fr-FR"/>
          </a:p>
        </c:txPr>
        <c:crossAx val="129364736"/>
        <c:crosses val="autoZero"/>
        <c:crossBetween val="between"/>
      </c:valAx>
      <c:spPr>
        <a:noFill/>
        <a:ln w="12700">
          <a:solidFill>
            <a:srgbClr val="808080"/>
          </a:solidFill>
          <a:prstDash val="solid"/>
        </a:ln>
      </c:spPr>
    </c:plotArea>
    <c:legend>
      <c:legendPos val="r"/>
      <c:layout/>
      <c:overlay val="0"/>
      <c:txPr>
        <a:bodyPr/>
        <a:lstStyle/>
        <a:p>
          <a:pPr>
            <a:defRPr sz="900" b="1"/>
          </a:pPr>
          <a:endParaRPr lang="fr-FR"/>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cked"/>
        <c:varyColors val="0"/>
        <c:ser>
          <c:idx val="0"/>
          <c:order val="0"/>
          <c:tx>
            <c:strRef>
              <c:f>Feuil1!$B$3</c:f>
              <c:strCache>
                <c:ptCount val="1"/>
                <c:pt idx="0">
                  <c:v>général</c:v>
                </c:pt>
              </c:strCache>
            </c:strRef>
          </c:tx>
          <c:spPr>
            <a:solidFill>
              <a:srgbClr val="99CCFF"/>
            </a:solidFill>
          </c:spPr>
          <c:cat>
            <c:numRef>
              <c:f>Feuil1!$A$4:$A$44</c:f>
              <c:numCache>
                <c:formatCode>General</c:formatCod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numCache>
            </c:numRef>
          </c:cat>
          <c:val>
            <c:numRef>
              <c:f>Feuil1!$B$4:$B$44</c:f>
              <c:numCache>
                <c:formatCode>General</c:formatCode>
                <c:ptCount val="41"/>
                <c:pt idx="0">
                  <c:v>18.2</c:v>
                </c:pt>
                <c:pt idx="1">
                  <c:v>18.2</c:v>
                </c:pt>
                <c:pt idx="2">
                  <c:v>17.899999999999999</c:v>
                </c:pt>
                <c:pt idx="3">
                  <c:v>18</c:v>
                </c:pt>
                <c:pt idx="4">
                  <c:v>18.3</c:v>
                </c:pt>
                <c:pt idx="5">
                  <c:v>18.2</c:v>
                </c:pt>
                <c:pt idx="6">
                  <c:v>18.600000000000001</c:v>
                </c:pt>
                <c:pt idx="7">
                  <c:v>18.7</c:v>
                </c:pt>
                <c:pt idx="8">
                  <c:v>19.399999999999999</c:v>
                </c:pt>
                <c:pt idx="9">
                  <c:v>19.7</c:v>
                </c:pt>
                <c:pt idx="10">
                  <c:v>19.5</c:v>
                </c:pt>
                <c:pt idx="11">
                  <c:v>19.8</c:v>
                </c:pt>
                <c:pt idx="12">
                  <c:v>21.1</c:v>
                </c:pt>
                <c:pt idx="13">
                  <c:v>21.7</c:v>
                </c:pt>
                <c:pt idx="14">
                  <c:v>24</c:v>
                </c:pt>
                <c:pt idx="15">
                  <c:v>25.8</c:v>
                </c:pt>
                <c:pt idx="16">
                  <c:v>27.9</c:v>
                </c:pt>
                <c:pt idx="17">
                  <c:v>30.6</c:v>
                </c:pt>
                <c:pt idx="18">
                  <c:v>32.4</c:v>
                </c:pt>
                <c:pt idx="19">
                  <c:v>34.9</c:v>
                </c:pt>
                <c:pt idx="20">
                  <c:v>36</c:v>
                </c:pt>
                <c:pt idx="21">
                  <c:v>37.200000000000003</c:v>
                </c:pt>
                <c:pt idx="22">
                  <c:v>34.4</c:v>
                </c:pt>
                <c:pt idx="23">
                  <c:v>34.1</c:v>
                </c:pt>
                <c:pt idx="24">
                  <c:v>33.800000000000004</c:v>
                </c:pt>
                <c:pt idx="25">
                  <c:v>32.200000000000003</c:v>
                </c:pt>
                <c:pt idx="26">
                  <c:v>32.9</c:v>
                </c:pt>
                <c:pt idx="27">
                  <c:v>32.5</c:v>
                </c:pt>
                <c:pt idx="28">
                  <c:v>32.4</c:v>
                </c:pt>
                <c:pt idx="29">
                  <c:v>33.1</c:v>
                </c:pt>
                <c:pt idx="30">
                  <c:v>31.6</c:v>
                </c:pt>
                <c:pt idx="31">
                  <c:v>32.800000000000004</c:v>
                </c:pt>
                <c:pt idx="32">
                  <c:v>33.700000000000003</c:v>
                </c:pt>
                <c:pt idx="33">
                  <c:v>33.700000000000003</c:v>
                </c:pt>
                <c:pt idx="34">
                  <c:v>33.6</c:v>
                </c:pt>
                <c:pt idx="35">
                  <c:v>34.800000000000004</c:v>
                </c:pt>
                <c:pt idx="36">
                  <c:v>34.300000000000004</c:v>
                </c:pt>
                <c:pt idx="37">
                  <c:v>35.800000000000004</c:v>
                </c:pt>
                <c:pt idx="38">
                  <c:v>37.1</c:v>
                </c:pt>
                <c:pt idx="39">
                  <c:v>38</c:v>
                </c:pt>
                <c:pt idx="40">
                  <c:v>37.700000000000003</c:v>
                </c:pt>
              </c:numCache>
            </c:numRef>
          </c:val>
          <c:extLst>
            <c:ext xmlns:c16="http://schemas.microsoft.com/office/drawing/2014/chart" uri="{C3380CC4-5D6E-409C-BE32-E72D297353CC}">
              <c16:uniqueId val="{00000000-BE8E-4795-9ABA-4EE0663DAA4E}"/>
            </c:ext>
          </c:extLst>
        </c:ser>
        <c:ser>
          <c:idx val="1"/>
          <c:order val="1"/>
          <c:tx>
            <c:strRef>
              <c:f>Feuil1!$C$3</c:f>
              <c:strCache>
                <c:ptCount val="1"/>
                <c:pt idx="0">
                  <c:v>technologique</c:v>
                </c:pt>
              </c:strCache>
            </c:strRef>
          </c:tx>
          <c:spPr>
            <a:solidFill>
              <a:srgbClr val="3399FF"/>
            </a:solidFill>
          </c:spPr>
          <c:cat>
            <c:numRef>
              <c:f>Feuil1!$A$4:$A$44</c:f>
              <c:numCache>
                <c:formatCode>General</c:formatCod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numCache>
            </c:numRef>
          </c:cat>
          <c:val>
            <c:numRef>
              <c:f>Feuil1!$C$4:$C$44</c:f>
              <c:numCache>
                <c:formatCode>0.0</c:formatCode>
                <c:ptCount val="41"/>
                <c:pt idx="0">
                  <c:v>5.5</c:v>
                </c:pt>
                <c:pt idx="1">
                  <c:v>6</c:v>
                </c:pt>
                <c:pt idx="2">
                  <c:v>6</c:v>
                </c:pt>
                <c:pt idx="3">
                  <c:v>6.6</c:v>
                </c:pt>
                <c:pt idx="4">
                  <c:v>7</c:v>
                </c:pt>
                <c:pt idx="5">
                  <c:v>7</c:v>
                </c:pt>
                <c:pt idx="6" formatCode="General">
                  <c:v>7.3</c:v>
                </c:pt>
                <c:pt idx="7" formatCode="General">
                  <c:v>7.3</c:v>
                </c:pt>
                <c:pt idx="8" formatCode="General">
                  <c:v>7.8</c:v>
                </c:pt>
                <c:pt idx="9" formatCode="General">
                  <c:v>8.4</c:v>
                </c:pt>
                <c:pt idx="10" formatCode="General">
                  <c:v>9.1</c:v>
                </c:pt>
                <c:pt idx="11" formatCode="General">
                  <c:v>9.6</c:v>
                </c:pt>
                <c:pt idx="12" formatCode="General">
                  <c:v>10.1</c:v>
                </c:pt>
                <c:pt idx="13" formatCode="General">
                  <c:v>10.8</c:v>
                </c:pt>
                <c:pt idx="14" formatCode="General">
                  <c:v>11.5</c:v>
                </c:pt>
                <c:pt idx="15" formatCode="General">
                  <c:v>12.3</c:v>
                </c:pt>
                <c:pt idx="16" formatCode="General">
                  <c:v>12.8</c:v>
                </c:pt>
                <c:pt idx="17">
                  <c:v>13</c:v>
                </c:pt>
                <c:pt idx="18" formatCode="General">
                  <c:v>13.6</c:v>
                </c:pt>
                <c:pt idx="19" formatCode="General">
                  <c:v>13.9</c:v>
                </c:pt>
                <c:pt idx="20" formatCode="General">
                  <c:v>15.9</c:v>
                </c:pt>
                <c:pt idx="21" formatCode="General">
                  <c:v>17.600000000000001</c:v>
                </c:pt>
                <c:pt idx="22" formatCode="General">
                  <c:v>17.5</c:v>
                </c:pt>
                <c:pt idx="23" formatCode="General">
                  <c:v>17.5</c:v>
                </c:pt>
                <c:pt idx="24" formatCode="General">
                  <c:v>18.3</c:v>
                </c:pt>
                <c:pt idx="25" formatCode="General">
                  <c:v>18.3</c:v>
                </c:pt>
                <c:pt idx="26" formatCode="General">
                  <c:v>18.5</c:v>
                </c:pt>
                <c:pt idx="27" formatCode="General">
                  <c:v>18.2</c:v>
                </c:pt>
                <c:pt idx="28" formatCode="General">
                  <c:v>17.7</c:v>
                </c:pt>
                <c:pt idx="29" formatCode="General">
                  <c:v>17.8</c:v>
                </c:pt>
                <c:pt idx="30" formatCode="General">
                  <c:v>17.5</c:v>
                </c:pt>
                <c:pt idx="31" formatCode="General">
                  <c:v>17</c:v>
                </c:pt>
                <c:pt idx="32" formatCode="General">
                  <c:v>16.8</c:v>
                </c:pt>
                <c:pt idx="33" formatCode="General">
                  <c:v>16.399999999999999</c:v>
                </c:pt>
                <c:pt idx="34" formatCode="General">
                  <c:v>16.3</c:v>
                </c:pt>
                <c:pt idx="35" formatCode="General">
                  <c:v>15.9</c:v>
                </c:pt>
                <c:pt idx="36" formatCode="General">
                  <c:v>16.3</c:v>
                </c:pt>
                <c:pt idx="37" formatCode="General">
                  <c:v>16.100000000000001</c:v>
                </c:pt>
                <c:pt idx="38" formatCode="General">
                  <c:v>15.7</c:v>
                </c:pt>
                <c:pt idx="39" formatCode="General">
                  <c:v>15.6</c:v>
                </c:pt>
                <c:pt idx="40" formatCode="General">
                  <c:v>16</c:v>
                </c:pt>
              </c:numCache>
            </c:numRef>
          </c:val>
          <c:extLst>
            <c:ext xmlns:c16="http://schemas.microsoft.com/office/drawing/2014/chart" uri="{C3380CC4-5D6E-409C-BE32-E72D297353CC}">
              <c16:uniqueId val="{00000001-BE8E-4795-9ABA-4EE0663DAA4E}"/>
            </c:ext>
          </c:extLst>
        </c:ser>
        <c:ser>
          <c:idx val="2"/>
          <c:order val="2"/>
          <c:tx>
            <c:strRef>
              <c:f>Feuil1!$D$3</c:f>
              <c:strCache>
                <c:ptCount val="1"/>
                <c:pt idx="0">
                  <c:v>professionnel</c:v>
                </c:pt>
              </c:strCache>
            </c:strRef>
          </c:tx>
          <c:spPr>
            <a:solidFill>
              <a:srgbClr val="0033CC"/>
            </a:solidFill>
          </c:spPr>
          <c:cat>
            <c:numRef>
              <c:f>Feuil1!$A$4:$A$44</c:f>
              <c:numCache>
                <c:formatCode>General</c:formatCode>
                <c:ptCount val="41"/>
                <c:pt idx="0">
                  <c:v>1974</c:v>
                </c:pt>
                <c:pt idx="1">
                  <c:v>1975</c:v>
                </c:pt>
                <c:pt idx="2">
                  <c:v>1976</c:v>
                </c:pt>
                <c:pt idx="3">
                  <c:v>1977</c:v>
                </c:pt>
                <c:pt idx="4">
                  <c:v>1978</c:v>
                </c:pt>
                <c:pt idx="5">
                  <c:v>1979</c:v>
                </c:pt>
                <c:pt idx="6">
                  <c:v>1980</c:v>
                </c:pt>
                <c:pt idx="7">
                  <c:v>1981</c:v>
                </c:pt>
                <c:pt idx="8">
                  <c:v>1982</c:v>
                </c:pt>
                <c:pt idx="9">
                  <c:v>1983</c:v>
                </c:pt>
                <c:pt idx="10">
                  <c:v>1984</c:v>
                </c:pt>
                <c:pt idx="11">
                  <c:v>1985</c:v>
                </c:pt>
                <c:pt idx="12">
                  <c:v>1986</c:v>
                </c:pt>
                <c:pt idx="13">
                  <c:v>1987</c:v>
                </c:pt>
                <c:pt idx="14">
                  <c:v>1988</c:v>
                </c:pt>
                <c:pt idx="15">
                  <c:v>1989</c:v>
                </c:pt>
                <c:pt idx="16">
                  <c:v>1990</c:v>
                </c:pt>
                <c:pt idx="17">
                  <c:v>1991</c:v>
                </c:pt>
                <c:pt idx="18">
                  <c:v>1992</c:v>
                </c:pt>
                <c:pt idx="19">
                  <c:v>1993</c:v>
                </c:pt>
                <c:pt idx="20">
                  <c:v>1994</c:v>
                </c:pt>
                <c:pt idx="21">
                  <c:v>1995</c:v>
                </c:pt>
                <c:pt idx="22">
                  <c:v>1996</c:v>
                </c:pt>
                <c:pt idx="23">
                  <c:v>1997</c:v>
                </c:pt>
                <c:pt idx="24">
                  <c:v>1998</c:v>
                </c:pt>
                <c:pt idx="25">
                  <c:v>1999</c:v>
                </c:pt>
                <c:pt idx="26">
                  <c:v>2000</c:v>
                </c:pt>
                <c:pt idx="27">
                  <c:v>2001</c:v>
                </c:pt>
                <c:pt idx="28">
                  <c:v>2002</c:v>
                </c:pt>
                <c:pt idx="29">
                  <c:v>2003</c:v>
                </c:pt>
                <c:pt idx="30">
                  <c:v>2004</c:v>
                </c:pt>
                <c:pt idx="31">
                  <c:v>2005</c:v>
                </c:pt>
                <c:pt idx="32">
                  <c:v>2006</c:v>
                </c:pt>
                <c:pt idx="33">
                  <c:v>2007</c:v>
                </c:pt>
                <c:pt idx="34">
                  <c:v>2008</c:v>
                </c:pt>
                <c:pt idx="35">
                  <c:v>2009</c:v>
                </c:pt>
                <c:pt idx="36">
                  <c:v>2010</c:v>
                </c:pt>
                <c:pt idx="37">
                  <c:v>2011</c:v>
                </c:pt>
                <c:pt idx="38">
                  <c:v>2012</c:v>
                </c:pt>
                <c:pt idx="39">
                  <c:v>2013</c:v>
                </c:pt>
                <c:pt idx="40">
                  <c:v>2014</c:v>
                </c:pt>
              </c:numCache>
            </c:numRef>
          </c:cat>
          <c:val>
            <c:numRef>
              <c:f>Feuil1!$D$4:$D$44</c:f>
              <c:numCache>
                <c:formatCode>General</c:formatCode>
                <c:ptCount val="41"/>
                <c:pt idx="0">
                  <c:v>0</c:v>
                </c:pt>
                <c:pt idx="1">
                  <c:v>0</c:v>
                </c:pt>
                <c:pt idx="2">
                  <c:v>0</c:v>
                </c:pt>
                <c:pt idx="3">
                  <c:v>0</c:v>
                </c:pt>
                <c:pt idx="4">
                  <c:v>0</c:v>
                </c:pt>
                <c:pt idx="5">
                  <c:v>0</c:v>
                </c:pt>
                <c:pt idx="6">
                  <c:v>0</c:v>
                </c:pt>
                <c:pt idx="7">
                  <c:v>0</c:v>
                </c:pt>
                <c:pt idx="8">
                  <c:v>0</c:v>
                </c:pt>
                <c:pt idx="9">
                  <c:v>0</c:v>
                </c:pt>
                <c:pt idx="10">
                  <c:v>0</c:v>
                </c:pt>
                <c:pt idx="11">
                  <c:v>0</c:v>
                </c:pt>
                <c:pt idx="12">
                  <c:v>0</c:v>
                </c:pt>
                <c:pt idx="13">
                  <c:v>0.1</c:v>
                </c:pt>
                <c:pt idx="14">
                  <c:v>0.8</c:v>
                </c:pt>
                <c:pt idx="15">
                  <c:v>1.7</c:v>
                </c:pt>
                <c:pt idx="16">
                  <c:v>2.8</c:v>
                </c:pt>
                <c:pt idx="17">
                  <c:v>3.9</c:v>
                </c:pt>
                <c:pt idx="18">
                  <c:v>5.0999999999999996</c:v>
                </c:pt>
                <c:pt idx="19">
                  <c:v>5.9</c:v>
                </c:pt>
                <c:pt idx="20" formatCode="0.0">
                  <c:v>7</c:v>
                </c:pt>
                <c:pt idx="21">
                  <c:v>7.9</c:v>
                </c:pt>
                <c:pt idx="22">
                  <c:v>9.4</c:v>
                </c:pt>
                <c:pt idx="23">
                  <c:v>9.9</c:v>
                </c:pt>
                <c:pt idx="24">
                  <c:v>10.5</c:v>
                </c:pt>
                <c:pt idx="25">
                  <c:v>11.1</c:v>
                </c:pt>
                <c:pt idx="26">
                  <c:v>11.4</c:v>
                </c:pt>
                <c:pt idx="27" formatCode="0.0">
                  <c:v>11.2</c:v>
                </c:pt>
                <c:pt idx="28">
                  <c:v>11.5</c:v>
                </c:pt>
                <c:pt idx="29">
                  <c:v>11.4</c:v>
                </c:pt>
                <c:pt idx="30">
                  <c:v>11.7</c:v>
                </c:pt>
                <c:pt idx="31">
                  <c:v>11.4</c:v>
                </c:pt>
                <c:pt idx="32">
                  <c:v>12.1</c:v>
                </c:pt>
                <c:pt idx="33">
                  <c:v>12.6</c:v>
                </c:pt>
                <c:pt idx="34">
                  <c:v>12.4</c:v>
                </c:pt>
                <c:pt idx="35">
                  <c:v>14.6</c:v>
                </c:pt>
                <c:pt idx="36">
                  <c:v>14.4</c:v>
                </c:pt>
                <c:pt idx="37">
                  <c:v>19.100000000000001</c:v>
                </c:pt>
                <c:pt idx="38">
                  <c:v>24.1</c:v>
                </c:pt>
                <c:pt idx="39">
                  <c:v>20.100000000000001</c:v>
                </c:pt>
                <c:pt idx="40">
                  <c:v>23.8</c:v>
                </c:pt>
              </c:numCache>
            </c:numRef>
          </c:val>
          <c:extLst>
            <c:ext xmlns:c16="http://schemas.microsoft.com/office/drawing/2014/chart" uri="{C3380CC4-5D6E-409C-BE32-E72D297353CC}">
              <c16:uniqueId val="{00000002-BE8E-4795-9ABA-4EE0663DAA4E}"/>
            </c:ext>
          </c:extLst>
        </c:ser>
        <c:dLbls>
          <c:showLegendKey val="0"/>
          <c:showVal val="0"/>
          <c:showCatName val="0"/>
          <c:showSerName val="0"/>
          <c:showPercent val="0"/>
          <c:showBubbleSize val="0"/>
        </c:dLbls>
        <c:axId val="130228224"/>
        <c:axId val="130229760"/>
      </c:areaChart>
      <c:catAx>
        <c:axId val="130228224"/>
        <c:scaling>
          <c:orientation val="minMax"/>
        </c:scaling>
        <c:delete val="0"/>
        <c:axPos val="b"/>
        <c:numFmt formatCode="General" sourceLinked="1"/>
        <c:majorTickMark val="out"/>
        <c:minorTickMark val="none"/>
        <c:tickLblPos val="nextTo"/>
        <c:txPr>
          <a:bodyPr/>
          <a:lstStyle/>
          <a:p>
            <a:pPr>
              <a:defRPr sz="900" b="1" i="0" baseline="0"/>
            </a:pPr>
            <a:endParaRPr lang="fr-FR"/>
          </a:p>
        </c:txPr>
        <c:crossAx val="130229760"/>
        <c:crosses val="autoZero"/>
        <c:auto val="1"/>
        <c:lblAlgn val="ctr"/>
        <c:lblOffset val="100"/>
        <c:noMultiLvlLbl val="0"/>
      </c:catAx>
      <c:valAx>
        <c:axId val="130229760"/>
        <c:scaling>
          <c:orientation val="minMax"/>
          <c:max val="100"/>
        </c:scaling>
        <c:delete val="0"/>
        <c:axPos val="l"/>
        <c:majorGridlines>
          <c:spPr>
            <a:ln>
              <a:solidFill>
                <a:schemeClr val="tx1"/>
              </a:solidFill>
              <a:prstDash val="sysDot"/>
            </a:ln>
          </c:spPr>
        </c:majorGridlines>
        <c:numFmt formatCode="General" sourceLinked="1"/>
        <c:majorTickMark val="out"/>
        <c:minorTickMark val="none"/>
        <c:tickLblPos val="nextTo"/>
        <c:txPr>
          <a:bodyPr/>
          <a:lstStyle/>
          <a:p>
            <a:pPr>
              <a:defRPr sz="900" b="1" i="0" baseline="0"/>
            </a:pPr>
            <a:endParaRPr lang="fr-FR"/>
          </a:p>
        </c:txPr>
        <c:crossAx val="130228224"/>
        <c:crosses val="autoZero"/>
        <c:crossBetween val="midCat"/>
      </c:valAx>
    </c:plotArea>
    <c:plotVisOnly val="1"/>
    <c:dispBlanksAs val="zero"/>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656584961658776"/>
          <c:y val="5.6303583221522832E-2"/>
          <c:w val="0.8106070601116887"/>
          <c:h val="0.93268109597391868"/>
        </c:manualLayout>
      </c:layout>
      <c:barChart>
        <c:barDir val="bar"/>
        <c:grouping val="stacked"/>
        <c:varyColors val="0"/>
        <c:ser>
          <c:idx val="0"/>
          <c:order val="0"/>
          <c:spPr>
            <a:noFill/>
            <a:ln w="25400">
              <a:noFill/>
            </a:ln>
          </c:spPr>
          <c:invertIfNegative val="0"/>
          <c:cat>
            <c:strRef>
              <c:f>'Graphique 1'!$B$4:$B$38</c:f>
              <c:strCache>
                <c:ptCount val="35"/>
                <c:pt idx="0">
                  <c:v>Corée</c:v>
                </c:pt>
                <c:pt idx="1">
                  <c:v>Japon</c:v>
                </c:pt>
                <c:pt idx="2">
                  <c:v>Suisse</c:v>
                </c:pt>
                <c:pt idx="3">
                  <c:v>Pays-Bas</c:v>
                </c:pt>
                <c:pt idx="4">
                  <c:v>Estonie</c:v>
                </c:pt>
                <c:pt idx="5">
                  <c:v>Finlande</c:v>
                </c:pt>
                <c:pt idx="6">
                  <c:v>Canada</c:v>
                </c:pt>
                <c:pt idx="7">
                  <c:v>Pologne</c:v>
                </c:pt>
                <c:pt idx="8">
                  <c:v>Belgique</c:v>
                </c:pt>
                <c:pt idx="9">
                  <c:v>Allemagne</c:v>
                </c:pt>
                <c:pt idx="10">
                  <c:v>Autriche</c:v>
                </c:pt>
                <c:pt idx="11">
                  <c:v>Australie</c:v>
                </c:pt>
                <c:pt idx="12">
                  <c:v>Irlande</c:v>
                </c:pt>
                <c:pt idx="13">
                  <c:v>Slovénie</c:v>
                </c:pt>
                <c:pt idx="14">
                  <c:v>Danemark</c:v>
                </c:pt>
                <c:pt idx="15">
                  <c:v>Nouvelle-Zélande</c:v>
                </c:pt>
                <c:pt idx="16">
                  <c:v>Rép. tchèque</c:v>
                </c:pt>
                <c:pt idx="17">
                  <c:v>France</c:v>
                </c:pt>
                <c:pt idx="18">
                  <c:v>OCDE</c:v>
                </c:pt>
                <c:pt idx="19">
                  <c:v>Royaume-Uni</c:v>
                </c:pt>
                <c:pt idx="20">
                  <c:v>Islande</c:v>
                </c:pt>
                <c:pt idx="21">
                  <c:v>Luxembourg</c:v>
                </c:pt>
                <c:pt idx="22">
                  <c:v>Norvège</c:v>
                </c:pt>
                <c:pt idx="23">
                  <c:v>Portugal</c:v>
                </c:pt>
                <c:pt idx="24">
                  <c:v>Italie</c:v>
                </c:pt>
                <c:pt idx="25">
                  <c:v>Espagne</c:v>
                </c:pt>
                <c:pt idx="26">
                  <c:v>Slovaquie</c:v>
                </c:pt>
                <c:pt idx="27">
                  <c:v>Etats-Unis</c:v>
                </c:pt>
                <c:pt idx="28">
                  <c:v>Suède</c:v>
                </c:pt>
                <c:pt idx="29">
                  <c:v>Hongrie</c:v>
                </c:pt>
                <c:pt idx="30">
                  <c:v>Israël</c:v>
                </c:pt>
                <c:pt idx="31">
                  <c:v>Grèce</c:v>
                </c:pt>
                <c:pt idx="32">
                  <c:v>Turquie</c:v>
                </c:pt>
                <c:pt idx="33">
                  <c:v>Chili</c:v>
                </c:pt>
                <c:pt idx="34">
                  <c:v>Mexique</c:v>
                </c:pt>
              </c:strCache>
            </c:strRef>
          </c:cat>
          <c:val>
            <c:numRef>
              <c:f>'C:\Documents and Settings\sallesfr\Local Settings\Temporary Internet Files\OLK22\Publications\[Graph classement mathématiques 2012.xls]Feuil1'!$G$3:$G$37</c:f>
              <c:numCache>
                <c:formatCode>General</c:formatCode>
                <c:ptCount val="35"/>
                <c:pt idx="0">
                  <c:v>544.79150294002352</c:v>
                </c:pt>
                <c:pt idx="1">
                  <c:v>529.37610983908542</c:v>
                </c:pt>
                <c:pt idx="2">
                  <c:v>524.97150889729039</c:v>
                </c:pt>
                <c:pt idx="3">
                  <c:v>516.16667196754952</c:v>
                </c:pt>
                <c:pt idx="4">
                  <c:v>516.58403651997855</c:v>
                </c:pt>
                <c:pt idx="5">
                  <c:v>514.94646575700631</c:v>
                </c:pt>
                <c:pt idx="6">
                  <c:v>514.46937149586347</c:v>
                </c:pt>
                <c:pt idx="7">
                  <c:v>510.41115607693848</c:v>
                </c:pt>
                <c:pt idx="8">
                  <c:v>510.66383020060465</c:v>
                </c:pt>
                <c:pt idx="9">
                  <c:v>507.88706604474208</c:v>
                </c:pt>
                <c:pt idx="10">
                  <c:v>500.3113387435036</c:v>
                </c:pt>
                <c:pt idx="11">
                  <c:v>500.93033250373929</c:v>
                </c:pt>
                <c:pt idx="12">
                  <c:v>497.09216908736261</c:v>
                </c:pt>
                <c:pt idx="13">
                  <c:v>498.71081069339988</c:v>
                </c:pt>
                <c:pt idx="14">
                  <c:v>495.52924627099429</c:v>
                </c:pt>
                <c:pt idx="15">
                  <c:v>495.42735460552899</c:v>
                </c:pt>
                <c:pt idx="16">
                  <c:v>493.36704193986225</c:v>
                </c:pt>
                <c:pt idx="17">
                  <c:v>490.17325387202879</c:v>
                </c:pt>
                <c:pt idx="18">
                  <c:v>493.08160485256695</c:v>
                </c:pt>
                <c:pt idx="19">
                  <c:v>487.47312062464562</c:v>
                </c:pt>
                <c:pt idx="20">
                  <c:v>489.45902770817736</c:v>
                </c:pt>
                <c:pt idx="21">
                  <c:v>487.69978599793671</c:v>
                </c:pt>
                <c:pt idx="22">
                  <c:v>484.01472809672072</c:v>
                </c:pt>
                <c:pt idx="23">
                  <c:v>479.59071182175632</c:v>
                </c:pt>
                <c:pt idx="24">
                  <c:v>481.35174521535208</c:v>
                </c:pt>
                <c:pt idx="25">
                  <c:v>480.60303070675735</c:v>
                </c:pt>
                <c:pt idx="26">
                  <c:v>474.92966672368175</c:v>
                </c:pt>
                <c:pt idx="27">
                  <c:v>474.31648399827623</c:v>
                </c:pt>
                <c:pt idx="28">
                  <c:v>473.83993074407829</c:v>
                </c:pt>
                <c:pt idx="29">
                  <c:v>470.78645456854275</c:v>
                </c:pt>
                <c:pt idx="30">
                  <c:v>457.30449855320717</c:v>
                </c:pt>
                <c:pt idx="31">
                  <c:v>448.06940754755379</c:v>
                </c:pt>
                <c:pt idx="32">
                  <c:v>438.51828673054246</c:v>
                </c:pt>
                <c:pt idx="33">
                  <c:v>416.62053071367723</c:v>
                </c:pt>
                <c:pt idx="34">
                  <c:v>410.6299570275275</c:v>
                </c:pt>
              </c:numCache>
            </c:numRef>
          </c:val>
          <c:extLst>
            <c:ext xmlns:c16="http://schemas.microsoft.com/office/drawing/2014/chart" uri="{C3380CC4-5D6E-409C-BE32-E72D297353CC}">
              <c16:uniqueId val="{00000000-CB0C-4F3F-930F-7E1E425AC534}"/>
            </c:ext>
          </c:extLst>
        </c:ser>
        <c:ser>
          <c:idx val="1"/>
          <c:order val="1"/>
          <c:spPr>
            <a:solidFill>
              <a:srgbClr val="CCFFFF"/>
            </a:solidFill>
            <a:ln w="12700">
              <a:solidFill>
                <a:srgbClr val="000000"/>
              </a:solidFill>
              <a:prstDash val="solid"/>
            </a:ln>
          </c:spPr>
          <c:invertIfNegative val="0"/>
          <c:dPt>
            <c:idx val="12"/>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02-CB0C-4F3F-930F-7E1E425AC534}"/>
              </c:ext>
            </c:extLst>
          </c:dPt>
          <c:dPt>
            <c:idx val="14"/>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04-CB0C-4F3F-930F-7E1E425AC534}"/>
              </c:ext>
            </c:extLst>
          </c:dPt>
          <c:dPt>
            <c:idx val="15"/>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06-CB0C-4F3F-930F-7E1E425AC534}"/>
              </c:ext>
            </c:extLst>
          </c:dPt>
          <c:dPt>
            <c:idx val="16"/>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08-CB0C-4F3F-930F-7E1E425AC534}"/>
              </c:ext>
            </c:extLst>
          </c:dPt>
          <c:dPt>
            <c:idx val="17"/>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0A-CB0C-4F3F-930F-7E1E425AC534}"/>
              </c:ext>
            </c:extLst>
          </c:dPt>
          <c:dPt>
            <c:idx val="18"/>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0C-CB0C-4F3F-930F-7E1E425AC534}"/>
              </c:ext>
            </c:extLst>
          </c:dPt>
          <c:dPt>
            <c:idx val="19"/>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0E-CB0C-4F3F-930F-7E1E425AC534}"/>
              </c:ext>
            </c:extLst>
          </c:dPt>
          <c:dPt>
            <c:idx val="20"/>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10-CB0C-4F3F-930F-7E1E425AC534}"/>
              </c:ext>
            </c:extLst>
          </c:dPt>
          <c:dPt>
            <c:idx val="21"/>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12-CB0C-4F3F-930F-7E1E425AC534}"/>
              </c:ext>
            </c:extLst>
          </c:dPt>
          <c:dPt>
            <c:idx val="22"/>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14-CB0C-4F3F-930F-7E1E425AC534}"/>
              </c:ext>
            </c:extLst>
          </c:dPt>
          <c:dPt>
            <c:idx val="23"/>
            <c:invertIfNegative val="0"/>
            <c:bubble3D val="0"/>
            <c:spPr>
              <a:solidFill>
                <a:srgbClr val="0066CC"/>
              </a:solidFill>
              <a:ln w="12700">
                <a:solidFill>
                  <a:srgbClr val="000000"/>
                </a:solidFill>
                <a:prstDash val="solid"/>
              </a:ln>
            </c:spPr>
            <c:extLst>
              <c:ext xmlns:c16="http://schemas.microsoft.com/office/drawing/2014/chart" uri="{C3380CC4-5D6E-409C-BE32-E72D297353CC}">
                <c16:uniqueId val="{00000016-CB0C-4F3F-930F-7E1E425AC534}"/>
              </c:ext>
            </c:extLst>
          </c:dPt>
          <c:dLbls>
            <c:dLbl>
              <c:idx val="0"/>
              <c:layout>
                <c:manualLayout>
                  <c:x val="7.0192252607173294E-2"/>
                  <c:y val="-3.0728483682137213E-4"/>
                </c:manualLayout>
              </c:layout>
              <c:tx>
                <c:strRef>
                  <c:f>'C:\Documents and Settings\sallesfr\Local Settings\Temporary Internet Files\OLK22\Publications\[Graph classement mathématiques 2012.xls]Feuil1'!$B$3</c:f>
                  <c:strCache>
                    <c:ptCount val="1"/>
                    <c:pt idx="0">
                      <c:v>Corée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{59FC1D48-698E-4935-90C4-18A009C756B1}</c15:txfldGUID>
                      <c15:f>'C:\Documents and Settings\sallesfr\Local Settings\Temporary Internet Files\OLK22\Publications\[Graph classement mathématiques 2012.xls]Feuil1'!$B$3</c15:f>
                      <c15:dlblFieldTableCache>
                        <c:ptCount val="1"/>
                        <c:pt idx="0">
                          <c:v>Corée</c:v>
                        </c:pt>
                      </c15:dlblFieldTableCache>
                    </c15:dlblFTEntry>
                  </c15:dlblFieldTable>
                  <c15:showDataLabelsRange val="0"/>
                </c:ext>
                <c:ext xmlns:c16="http://schemas.microsoft.com/office/drawing/2014/chart" uri="{C3380CC4-5D6E-409C-BE32-E72D297353CC}">
                  <c16:uniqueId val="{00000017-CB0C-4F3F-930F-7E1E425AC534}"/>
                </c:ext>
              </c:extLst>
            </c:dLbl>
            <c:dLbl>
              <c:idx val="1"/>
              <c:layout>
                <c:manualLayout>
                  <c:x val="6.2279423709700382E-2"/>
                  <c:y val="1.8609301160761719E-3"/>
                </c:manualLayout>
              </c:layout>
              <c:tx>
                <c:strRef>
                  <c:f>'C:\Documents and Settings\sallesfr\Local Settings\Temporary Internet Files\OLK22\Publications\[Graph classement mathématiques 2012.xls]Feuil1'!$B$4</c:f>
                  <c:strCache>
                    <c:ptCount val="1"/>
                    <c:pt idx="0">
                      <c:v>Japon</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{58B8F663-543E-423C-AF6D-A5B53C2ADE20}</c15:txfldGUID>
                      <c15:f>'C:\Documents and Settings\sallesfr\Local Settings\Temporary Internet Files\OLK22\Publications\[Graph classement mathématiques 2012.xls]Feuil1'!$B$4</c15:f>
                      <c15:dlblFieldTableCache>
                        <c:ptCount val="1"/>
                        <c:pt idx="0">
                          <c:v>Japon</c:v>
                        </c:pt>
                      </c15:dlblFieldTableCache>
                    </c15:dlblFTEntry>
                  </c15:dlblFieldTable>
                  <c15:showDataLabelsRange val="0"/>
                </c:ext>
                <c:ext xmlns:c16="http://schemas.microsoft.com/office/drawing/2014/chart" uri="{C3380CC4-5D6E-409C-BE32-E72D297353CC}">
                  <c16:uniqueId val="{00000018-CB0C-4F3F-930F-7E1E425AC534}"/>
                </c:ext>
              </c:extLst>
            </c:dLbl>
            <c:dLbl>
              <c:idx val="2"/>
              <c:layout>
                <c:manualLayout>
                  <c:x val="5.5100375304240001E-2"/>
                  <c:y val="4.0291450689736909E-3"/>
                </c:manualLayout>
              </c:layout>
              <c:tx>
                <c:strRef>
                  <c:f>'C:\Documents and Settings\sallesfr\Local Settings\Temporary Internet Files\OLK22\Publications\[Graph classement mathématiques 2012.xls]Feuil1'!$B$5</c:f>
                  <c:strCache>
                    <c:ptCount val="1"/>
                    <c:pt idx="0">
                      <c:v>Suisse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{77674271-D31D-440E-8965-24684A08F20A}</c15:txfldGUID>
                      <c15:f>'C:\Documents and Settings\sallesfr\Local Settings\Temporary Internet Files\OLK22\Publications\[Graph classement mathématiques 2012.xls]Feuil1'!$B$5</c15:f>
                      <c15:dlblFieldTableCache>
                        <c:ptCount val="1"/>
                        <c:pt idx="0">
                          <c:v>Suisse</c:v>
                        </c:pt>
                      </c15:dlblFieldTableCache>
                    </c15:dlblFTEntry>
                  </c15:dlblFieldTable>
                  <c15:showDataLabelsRange val="0"/>
                </c:ext>
                <c:ext xmlns:c16="http://schemas.microsoft.com/office/drawing/2014/chart" uri="{C3380CC4-5D6E-409C-BE32-E72D297353CC}">
                  <c16:uniqueId val="{00000019-CB0C-4F3F-930F-7E1E425AC534}"/>
                </c:ext>
              </c:extLst>
            </c:dLbl>
            <c:dLbl>
              <c:idx val="3"/>
              <c:layout>
                <c:manualLayout>
                  <c:x val="7.2130617571733932E-2"/>
                  <c:y val="3.7493781426746389E-3"/>
                </c:manualLayout>
              </c:layout>
              <c:tx>
                <c:strRef>
                  <c:f>'C:\Documents and Settings\sallesfr\Local Settings\Temporary Internet Files\OLK22\Publications\[Graph classement mathématiques 2012.xls]Feuil1'!$B$6</c:f>
                  <c:strCache>
                    <c:ptCount val="1"/>
                    <c:pt idx="0">
                      <c:v>Pays-Bas</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{882BD0BD-B6BD-4017-B1CC-1E2BCEDD3F17}</c15:txfldGUID>
                      <c15:f>'C:\Documents and Settings\sallesfr\Local Settings\Temporary Internet Files\OLK22\Publications\[Graph classement mathématiques 2012.xls]Feuil1'!$B$6</c15:f>
                      <c15:dlblFieldTableCache>
                        <c:ptCount val="1"/>
                        <c:pt idx="0">
                          <c:v>Pays-Bas</c:v>
                        </c:pt>
                      </c15:dlblFieldTableCache>
                    </c15:dlblFTEntry>
                  </c15:dlblFieldTable>
                  <c15:showDataLabelsRange val="0"/>
                </c:ext>
                <c:ext xmlns:c16="http://schemas.microsoft.com/office/drawing/2014/chart" uri="{C3380CC4-5D6E-409C-BE32-E72D297353CC}">
                  <c16:uniqueId val="{0000001A-CB0C-4F3F-930F-7E1E425AC534}"/>
                </c:ext>
              </c:extLst>
            </c:dLbl>
            <c:dLbl>
              <c:idx val="4"/>
              <c:layout>
                <c:manualLayout>
                  <c:x val="5.6840551602435875E-2"/>
                  <c:y val="3.4696112163755178E-3"/>
                </c:manualLayout>
              </c:layout>
              <c:tx>
                <c:strRef>
                  <c:f>'C:\Documents and Settings\sallesfr\Local Settings\Temporary Internet Files\OLK22\Publications\[Graph classement mathématiques 2012.xls]Feuil1'!$B$7</c:f>
                  <c:strCache>
                    <c:ptCount val="1"/>
                    <c:pt idx="0">
                      <c:v>Estonie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{A4A22E97-0EE6-4864-B812-235A39274058}</c15:txfldGUID>
                      <c15:f>'C:\Documents and Settings\sallesfr\Local Settings\Temporary Internet Files\OLK22\Publications\[Graph classement mathématiques 2012.xls]Feuil1'!$B$7</c15:f>
                      <c15:dlblFieldTableCache>
                        <c:ptCount val="1"/>
                        <c:pt idx="0">
                          <c:v>Estonie</c:v>
                        </c:pt>
                      </c15:dlblFieldTableCache>
                    </c15:dlblFTEntry>
                  </c15:dlblFieldTable>
                  <c15:showDataLabelsRange val="0"/>
                </c:ext>
                <c:ext xmlns:c16="http://schemas.microsoft.com/office/drawing/2014/chart" uri="{C3380CC4-5D6E-409C-BE32-E72D297353CC}">
                  <c16:uniqueId val="{0000001B-CB0C-4F3F-930F-7E1E425AC534}"/>
                </c:ext>
              </c:extLst>
            </c:dLbl>
            <c:dLbl>
              <c:idx val="5"/>
              <c:layout>
                <c:manualLayout>
                  <c:x val="5.8839134020147933E-2"/>
                  <c:y val="-4.8212852871857485E-4"/>
                </c:manualLayout>
              </c:layout>
              <c:tx>
                <c:strRef>
                  <c:f>'C:\Documents and Settings\sallesfr\Local Settings\Temporary Internet Files\OLK22\Publications\[Graph classement mathématiques 2012.xls]Feuil1'!$B$8</c:f>
                  <c:strCache>
                    <c:ptCount val="1"/>
                    <c:pt idx="0">
                      <c:v>Finlande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{2CA4ECAB-D8D5-4BE9-8B8B-4B8DFE087543}</c15:txfldGUID>
                      <c15:f>'C:\Documents and Settings\sallesfr\Local Settings\Temporary Internet Files\OLK22\Publications\[Graph classement mathématiques 2012.xls]Feuil1'!$B$8</c15:f>
                      <c15:dlblFieldTableCache>
                        <c:ptCount val="1"/>
                        <c:pt idx="0">
                          <c:v>Finlande</c:v>
                        </c:pt>
                      </c15:dlblFieldTableCache>
                    </c15:dlblFTEntry>
                  </c15:dlblFieldTable>
                  <c15:showDataLabelsRange val="0"/>
                </c:ext>
                <c:ext xmlns:c16="http://schemas.microsoft.com/office/drawing/2014/chart" uri="{C3380CC4-5D6E-409C-BE32-E72D297353CC}">
                  <c16:uniqueId val="{0000001C-CB0C-4F3F-930F-7E1E425AC534}"/>
                </c:ext>
              </c:extLst>
            </c:dLbl>
            <c:dLbl>
              <c:idx val="6"/>
              <c:layout>
                <c:manualLayout>
                  <c:x val="5.9335039498110934E-2"/>
                  <c:y val="2.9100773637772805E-3"/>
                </c:manualLayout>
              </c:layout>
              <c:tx>
                <c:strRef>
                  <c:f>'C:\Documents and Settings\sallesfr\Local Settings\Temporary Internet Files\OLK22\Publications\[Graph classement mathématiques 2012.xls]Feuil1'!$B$9</c:f>
                  <c:strCache>
                    <c:ptCount val="1"/>
                    <c:pt idx="0">
                      <c:v>Canada</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{53DBEC2C-C08C-4090-AC0E-D84149F54A89}</c15:txfldGUID>
                      <c15:f>'C:\Documents and Settings\sallesfr\Local Settings\Temporary Internet Files\OLK22\Publications\[Graph classement mathématiques 2012.xls]Feuil1'!$B$9</c15:f>
                      <c15:dlblFieldTableCache>
                        <c:ptCount val="1"/>
                        <c:pt idx="0">
                          <c:v>Canada</c:v>
                        </c:pt>
                      </c15:dlblFieldTableCache>
                    </c15:dlblFTEntry>
                  </c15:dlblFieldTable>
                  <c15:showDataLabelsRange val="0"/>
                </c:ext>
                <c:ext xmlns:c16="http://schemas.microsoft.com/office/drawing/2014/chart" uri="{C3380CC4-5D6E-409C-BE32-E72D297353CC}">
                  <c16:uniqueId val="{0000001D-CB0C-4F3F-930F-7E1E425AC534}"/>
                </c:ext>
              </c:extLst>
            </c:dLbl>
            <c:dLbl>
              <c:idx val="7"/>
              <c:layout>
                <c:manualLayout>
                  <c:x val="6.8025359394446164E-2"/>
                  <c:y val="1.4063194978798678E-3"/>
                </c:manualLayout>
              </c:layout>
              <c:tx>
                <c:strRef>
                  <c:f>'C:\Documents and Settings\sallesfr\Local Settings\Temporary Internet Files\OLK22\Publications\[Graph classement mathématiques 2012.xls]Feuil1'!$B$10</c:f>
                  <c:strCache>
                    <c:ptCount val="1"/>
                    <c:pt idx="0">
                      <c:v>Pologne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{19B34CD9-4EA7-4E6C-AAA4-9386C2D28400}</c15:txfldGUID>
                      <c15:f>'C:\Documents and Settings\sallesfr\Local Settings\Temporary Internet Files\OLK22\Publications\[Graph classement mathématiques 2012.xls]Feuil1'!$B$10</c15:f>
                      <c15:dlblFieldTableCache>
                        <c:ptCount val="1"/>
                        <c:pt idx="0">
                          <c:v>Pologne</c:v>
                        </c:pt>
                      </c15:dlblFieldTableCache>
                    </c15:dlblFTEntry>
                  </c15:dlblFieldTable>
                  <c15:showDataLabelsRange val="0"/>
                </c:ext>
                <c:ext xmlns:c16="http://schemas.microsoft.com/office/drawing/2014/chart" uri="{C3380CC4-5D6E-409C-BE32-E72D297353CC}">
                  <c16:uniqueId val="{0000001E-CB0C-4F3F-930F-7E1E425AC534}"/>
                </c:ext>
              </c:extLst>
            </c:dLbl>
            <c:dLbl>
              <c:idx val="8"/>
              <c:layout>
                <c:manualLayout>
                  <c:x val="6.8441180440704005E-2"/>
                  <c:y val="1.1265525715808326E-3"/>
                </c:manualLayout>
              </c:layout>
              <c:tx>
                <c:strRef>
                  <c:f>'C:\Documents and Settings\sallesfr\Local Settings\Temporary Internet Files\OLK22\Publications\[Graph classement mathématiques 2012.xls]Feuil1'!$B$11</c:f>
                  <c:strCache>
                    <c:ptCount val="1"/>
                    <c:pt idx="0">
                      <c:v>Belgique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{3881C4AE-5B23-42CA-885B-DEC4DDB55768}</c15:txfldGUID>
                      <c15:f>'C:\Documents and Settings\sallesfr\Local Settings\Temporary Internet Files\OLK22\Publications\[Graph classement mathématiques 2012.xls]Feuil1'!$B$11</c15:f>
                      <c15:dlblFieldTableCache>
                        <c:ptCount val="1"/>
                        <c:pt idx="0">
                          <c:v>Belgique</c:v>
                        </c:pt>
                      </c15:dlblFieldTableCache>
                    </c15:dlblFTEntry>
                  </c15:dlblFieldTable>
                  <c15:showDataLabelsRange val="0"/>
                </c:ext>
                <c:ext xmlns:c16="http://schemas.microsoft.com/office/drawing/2014/chart" uri="{C3380CC4-5D6E-409C-BE32-E72D297353CC}">
                  <c16:uniqueId val="{0000001F-CB0C-4F3F-930F-7E1E425AC534}"/>
                </c:ext>
              </c:extLst>
            </c:dLbl>
            <c:dLbl>
              <c:idx val="9"/>
              <c:layout>
                <c:manualLayout>
                  <c:x val="7.2984902375544738E-2"/>
                  <c:y val="2.0707765848799872E-3"/>
                </c:manualLayout>
              </c:layout>
              <c:tx>
                <c:strRef>
                  <c:f>'C:\Documents and Settings\sallesfr\Local Settings\Temporary Internet Files\OLK22\Publications\[Graph classement mathématiques 2012.xls]Feuil1'!$B$12</c:f>
                  <c:strCache>
                    <c:ptCount val="1"/>
                    <c:pt idx="0">
                      <c:v>Allemagne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{A31EBB50-87DD-4D1A-9B52-F38FB47456A6}</c15:txfldGUID>
                      <c15:f>'C:\Documents and Settings\sallesfr\Local Settings\Temporary Internet Files\OLK22\Publications\[Graph classement mathématiques 2012.xls]Feuil1'!$B$12</c15:f>
                      <c15:dlblFieldTableCache>
                        <c:ptCount val="1"/>
                        <c:pt idx="0">
                          <c:v>Allemagne</c:v>
                        </c:pt>
                      </c15:dlblFieldTableCache>
                    </c15:dlblFTEntry>
                  </c15:dlblFieldTable>
                  <c15:showDataLabelsRange val="0"/>
                </c:ext>
                <c:ext xmlns:c16="http://schemas.microsoft.com/office/drawing/2014/chart" uri="{C3380CC4-5D6E-409C-BE32-E72D297353CC}">
                  <c16:uniqueId val="{00000020-CB0C-4F3F-930F-7E1E425AC534}"/>
                </c:ext>
              </c:extLst>
            </c:dLbl>
            <c:dLbl>
              <c:idx val="10"/>
              <c:layout>
                <c:manualLayout>
                  <c:x val="6.2699586740930374E-2"/>
                  <c:y val="5.6701871898257429E-4"/>
                </c:manualLayout>
              </c:layout>
              <c:tx>
                <c:strRef>
                  <c:f>'C:\Documents and Settings\sallesfr\Local Settings\Temporary Internet Files\OLK22\Publications\[Graph classement mathématiques 2012.xls]Feuil1'!$B$13</c:f>
                  <c:strCache>
                    <c:ptCount val="1"/>
                    <c:pt idx="0">
                      <c:v>Autriche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{1262D725-E413-4153-8C81-EDE9AC7B0AA8}</c15:txfldGUID>
                      <c15:f>'C:\Documents and Settings\sallesfr\Local Settings\Temporary Internet Files\OLK22\Publications\[Graph classement mathématiques 2012.xls]Feuil1'!$B$13</c15:f>
                      <c15:dlblFieldTableCache>
                        <c:ptCount val="1"/>
                        <c:pt idx="0">
                          <c:v>Autriche</c:v>
                        </c:pt>
                      </c15:dlblFieldTableCache>
                    </c15:dlblFTEntry>
                  </c15:dlblFieldTable>
                  <c15:showDataLabelsRange val="0"/>
                </c:ext>
                <c:ext xmlns:c16="http://schemas.microsoft.com/office/drawing/2014/chart" uri="{C3380CC4-5D6E-409C-BE32-E72D297353CC}">
                  <c16:uniqueId val="{00000021-CB0C-4F3F-930F-7E1E425AC534}"/>
                </c:ext>
              </c:extLst>
            </c:dLbl>
            <c:dLbl>
              <c:idx val="11"/>
              <c:layout>
                <c:manualLayout>
                  <c:x val="6.2654507275945959E-2"/>
                  <c:y val="1.5112427322818223E-3"/>
                </c:manualLayout>
              </c:layout>
              <c:tx>
                <c:strRef>
                  <c:f>'C:\Documents and Settings\sallesfr\Local Settings\Temporary Internet Files\OLK22\Publications\[Graph classement mathématiques 2012.xls]Feuil1'!$B$14</c:f>
                  <c:strCache>
                    <c:ptCount val="1"/>
                    <c:pt idx="0">
                      <c:v>Australie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{4EDAD975-D5B9-4A03-BA5F-9A0F2F854961}</c15:txfldGUID>
                      <c15:f>'C:\Documents and Settings\sallesfr\Local Settings\Temporary Internet Files\OLK22\Publications\[Graph classement mathématiques 2012.xls]Feuil1'!$B$14</c15:f>
                      <c15:dlblFieldTableCache>
                        <c:ptCount val="1"/>
                        <c:pt idx="0">
                          <c:v>Australie</c:v>
                        </c:pt>
                      </c15:dlblFieldTableCache>
                    </c15:dlblFTEntry>
                  </c15:dlblFieldTable>
                  <c15:showDataLabelsRange val="0"/>
                </c:ext>
                <c:ext xmlns:c16="http://schemas.microsoft.com/office/drawing/2014/chart" uri="{C3380CC4-5D6E-409C-BE32-E72D297353CC}">
                  <c16:uniqueId val="{00000022-CB0C-4F3F-930F-7E1E425AC534}"/>
                </c:ext>
              </c:extLst>
            </c:dLbl>
            <c:dLbl>
              <c:idx val="12"/>
              <c:layout>
                <c:manualLayout>
                  <c:x val="5.9397119459115952E-2"/>
                  <c:y val="2.4554667455810452E-3"/>
                </c:manualLayout>
              </c:layout>
              <c:tx>
                <c:strRef>
                  <c:f>'C:\Documents and Settings\sallesfr\Local Settings\Temporary Internet Files\OLK22\Publications\[Graph classement mathématiques 2012.xls]Feuil1'!$B$15</c:f>
                  <c:strCache>
                    <c:ptCount val="1"/>
                    <c:pt idx="0">
                      <c:v>Irlande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{BF344CAA-BF27-478B-B771-7813665DECB7}</c15:txfldGUID>
                      <c15:f>'C:\Documents and Settings\sallesfr\Local Settings\Temporary Internet Files\OLK22\Publications\[Graph classement mathématiques 2012.xls]Feuil1'!$B$15</c15:f>
                      <c15:dlblFieldTableCache>
                        <c:ptCount val="1"/>
                        <c:pt idx="0">
                          <c:v>Irlande</c:v>
                        </c:pt>
                      </c15:dlblFieldTableCache>
                    </c15:dlblFTEntry>
                  </c15:dlblFieldTable>
                  <c15:showDataLabelsRange val="0"/>
                </c:ext>
                <c:ext xmlns:c16="http://schemas.microsoft.com/office/drawing/2014/chart" uri="{C3380CC4-5D6E-409C-BE32-E72D297353CC}">
                  <c16:uniqueId val="{00000002-CB0C-4F3F-930F-7E1E425AC534}"/>
                </c:ext>
              </c:extLst>
            </c:dLbl>
            <c:dLbl>
              <c:idx val="13"/>
              <c:layout>
                <c:manualLayout>
                  <c:x val="5.9468428517773994E-2"/>
                  <c:y val="2.1756998192819402E-3"/>
                </c:manualLayout>
              </c:layout>
              <c:tx>
                <c:strRef>
                  <c:f>'C:\Documents and Settings\sallesfr\Local Settings\Temporary Internet Files\OLK22\Publications\[Graph classement mathématiques 2012.xls]Feuil1'!$B$16</c:f>
                  <c:strCache>
                    <c:ptCount val="1"/>
                    <c:pt idx="0">
                      <c:v>Slovénie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{909D69F0-E2ED-48B6-9B9B-3C12EBD3AAE2}</c15:txfldGUID>
                      <c15:f>'C:\Documents and Settings\sallesfr\Local Settings\Temporary Internet Files\OLK22\Publications\[Graph classement mathématiques 2012.xls]Feuil1'!$B$16</c15:f>
                      <c15:dlblFieldTableCache>
                        <c:ptCount val="1"/>
                        <c:pt idx="0">
                          <c:v>Slovénie</c:v>
                        </c:pt>
                      </c15:dlblFieldTableCache>
                    </c15:dlblFTEntry>
                  </c15:dlblFieldTable>
                  <c15:showDataLabelsRange val="0"/>
                </c:ext>
                <c:ext xmlns:c16="http://schemas.microsoft.com/office/drawing/2014/chart" uri="{C3380CC4-5D6E-409C-BE32-E72D297353CC}">
                  <c16:uniqueId val="{00000023-CB0C-4F3F-930F-7E1E425AC534}"/>
                </c:ext>
              </c:extLst>
            </c:dLbl>
            <c:dLbl>
              <c:idx val="14"/>
              <c:layout>
                <c:manualLayout>
                  <c:x val="6.9728110409571484E-2"/>
                  <c:y val="1.8959328929828141E-3"/>
                </c:manualLayout>
              </c:layout>
              <c:tx>
                <c:strRef>
                  <c:f>'C:\Documents and Settings\sallesfr\Local Settings\Temporary Internet Files\OLK22\Publications\[Graph classement mathématiques 2012.xls]Feuil1'!$B$17</c:f>
                  <c:strCache>
                    <c:ptCount val="1"/>
                    <c:pt idx="0">
                      <c:v>Danemark</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{53A4B0F6-241A-4E18-84F6-D1FEC49B9F62}</c15:txfldGUID>
                      <c15:f>'C:\Documents and Settings\sallesfr\Local Settings\Temporary Internet Files\OLK22\Publications\[Graph classement mathématiques 2012.xls]Feuil1'!$B$17</c15:f>
                      <c15:dlblFieldTableCache>
                        <c:ptCount val="1"/>
                        <c:pt idx="0">
                          <c:v>Danemark</c:v>
                        </c:pt>
                      </c15:dlblFieldTableCache>
                    </c15:dlblFTEntry>
                  </c15:dlblFieldTable>
                  <c15:showDataLabelsRange val="0"/>
                </c:ext>
                <c:ext xmlns:c16="http://schemas.microsoft.com/office/drawing/2014/chart" uri="{C3380CC4-5D6E-409C-BE32-E72D297353CC}">
                  <c16:uniqueId val="{00000004-CB0C-4F3F-930F-7E1E425AC534}"/>
                </c:ext>
              </c:extLst>
            </c:dLbl>
            <c:dLbl>
              <c:idx val="15"/>
              <c:layout>
                <c:manualLayout>
                  <c:x val="8.9367143957214568E-2"/>
                  <c:y val="4.0641478458803429E-3"/>
                </c:manualLayout>
              </c:layout>
              <c:tx>
                <c:strRef>
                  <c:f>'C:\Documents and Settings\sallesfr\Local Settings\Temporary Internet Files\OLK22\Publications\[Graph classement mathématiques 2012.xls]Feuil1'!$B$18</c:f>
                  <c:strCache>
                    <c:ptCount val="1"/>
                    <c:pt idx="0">
                      <c:v>Nouvelle-Zélande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{76E8400A-86B7-44EB-A0E0-36ED3B879D8E}</c15:txfldGUID>
                      <c15:f>'C:\Documents and Settings\sallesfr\Local Settings\Temporary Internet Files\OLK22\Publications\[Graph classement mathématiques 2012.xls]Feuil1'!$B$18</c15:f>
                      <c15:dlblFieldTableCache>
                        <c:ptCount val="1"/>
                        <c:pt idx="0">
                          <c:v>Nouvelle-Zélande</c:v>
                        </c:pt>
                      </c15:dlblFieldTableCache>
                    </c15:dlblFTEntry>
                  </c15:dlblFieldTable>
                  <c15:showDataLabelsRange val="0"/>
                </c:ext>
                <c:ext xmlns:c16="http://schemas.microsoft.com/office/drawing/2014/chart" uri="{C3380CC4-5D6E-409C-BE32-E72D297353CC}">
                  <c16:uniqueId val="{00000006-CB0C-4F3F-930F-7E1E425AC534}"/>
                </c:ext>
              </c:extLst>
            </c:dLbl>
            <c:dLbl>
              <c:idx val="16"/>
              <c:layout>
                <c:manualLayout>
                  <c:x val="8.6965845170478367E-2"/>
                  <c:y val="1.3363990403846345E-3"/>
                </c:manualLayout>
              </c:layout>
              <c:tx>
                <c:strRef>
                  <c:f>'C:\Documents and Settings\sallesfr\Local Settings\Temporary Internet Files\OLK22\Publications\[Graph classement mathématiques 2012.xls]Feuil1'!$B$19</c:f>
                  <c:strCache>
                    <c:ptCount val="1"/>
                    <c:pt idx="0">
                      <c:v>Rép. tchèque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{67B6A603-6C57-4BDE-9364-8F301A34FB5B}</c15:txfldGUID>
                      <c15:f>'C:\Documents and Settings\sallesfr\Local Settings\Temporary Internet Files\OLK22\Publications\[Graph classement mathématiques 2012.xls]Feuil1'!$B$19</c15:f>
                      <c15:dlblFieldTableCache>
                        <c:ptCount val="1"/>
                        <c:pt idx="0">
                          <c:v>Rép. tchèque</c:v>
                        </c:pt>
                      </c15:dlblFieldTableCache>
                    </c15:dlblFTEntry>
                  </c15:dlblFieldTable>
                  <c15:showDataLabelsRange val="0"/>
                </c:ext>
                <c:ext xmlns:c16="http://schemas.microsoft.com/office/drawing/2014/chart" uri="{C3380CC4-5D6E-409C-BE32-E72D297353CC}">
                  <c16:uniqueId val="{00000008-CB0C-4F3F-930F-7E1E425AC534}"/>
                </c:ext>
              </c:extLst>
            </c:dLbl>
            <c:dLbl>
              <c:idx val="18"/>
              <c:layout>
                <c:manualLayout>
                  <c:x val="4.2585520559930014E-2"/>
                  <c:y val="-6.0867599883348616E-3"/>
                </c:manualLayout>
              </c:layout>
              <c:tx>
                <c:strRef>
                  <c:f>'C:\Documents and Settings\sallesfr\Local Settings\Temporary Internet Files\OLK22\Publications\[Graph classement mathématiques 2012.xls]Feuil1'!$B$21</c:f>
                  <c:strCache>
                    <c:ptCount val="1"/>
                    <c:pt idx="0">
                      <c:v>OCDE</c:v>
                    </c:pt>
                  </c:strCache>
                </c:strRef>
              </c:tx>
              <c:spPr>
                <a:noFill/>
                <a:ln w="25400">
                  <a:noFill/>
                </a:ln>
              </c:spPr>
              <c:txPr>
                <a:bodyPr/>
                <a:lstStyle/>
                <a:p>
                  <a:pPr>
                    <a:defRPr sz="1200" b="1" i="0" u="none" strike="noStrike" baseline="0">
                      <a:solidFill>
                        <a:srgbClr val="000000"/>
                      </a:solidFill>
                      <a:latin typeface="Arial"/>
                      <a:ea typeface="Arial"/>
                      <a:cs typeface="Arial"/>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{203EC10D-5AA5-4285-9D6E-9071E56BE920}</c15:txfldGUID>
                      <c15:f>'C:\Documents and Settings\sallesfr\Local Settings\Temporary Internet Files\OLK22\Publications\[Graph classement mathématiques 2012.xls]Feuil1'!$B$21</c15:f>
                      <c15:dlblFieldTableCache>
                        <c:ptCount val="1"/>
                        <c:pt idx="0">
                          <c:v>OCDE</c:v>
                        </c:pt>
                      </c15:dlblFieldTableCache>
                    </c15:dlblFTEntry>
                  </c15:dlblFieldTable>
                  <c15:showDataLabelsRange val="0"/>
                </c:ext>
                <c:ext xmlns:c16="http://schemas.microsoft.com/office/drawing/2014/chart" uri="{C3380CC4-5D6E-409C-BE32-E72D297353CC}">
                  <c16:uniqueId val="{0000000C-CB0C-4F3F-930F-7E1E425AC534}"/>
                </c:ext>
              </c:extLst>
            </c:dLbl>
            <c:dLbl>
              <c:idx val="19"/>
              <c:layout>
                <c:manualLayout>
                  <c:x val="8.8145593917283563E-2"/>
                  <c:y val="4.970982614873465E-4"/>
                </c:manualLayout>
              </c:layout>
              <c:tx>
                <c:strRef>
                  <c:f>'C:\Documents and Settings\sallesfr\Local Settings\Temporary Internet Files\OLK22\Publications\[Graph classement mathématiques 2012.xls]Feuil1'!$B$22</c:f>
                  <c:strCache>
                    <c:ptCount val="1"/>
                    <c:pt idx="0">
                      <c:v>Royaume-Uni</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{A735B510-E8F8-447E-9755-2E81C0F24A3C}</c15:txfldGUID>
                      <c15:f>'C:\Documents and Settings\sallesfr\Local Settings\Temporary Internet Files\OLK22\Publications\[Graph classement mathématiques 2012.xls]Feuil1'!$B$22</c15:f>
                      <c15:dlblFieldTableCache>
                        <c:ptCount val="1"/>
                        <c:pt idx="0">
                          <c:v>Royaume-Uni</c:v>
                        </c:pt>
                      </c15:dlblFieldTableCache>
                    </c15:dlblFTEntry>
                  </c15:dlblFieldTable>
                  <c15:showDataLabelsRange val="0"/>
                </c:ext>
                <c:ext xmlns:c16="http://schemas.microsoft.com/office/drawing/2014/chart" uri="{C3380CC4-5D6E-409C-BE32-E72D297353CC}">
                  <c16:uniqueId val="{0000000E-CB0C-4F3F-930F-7E1E425AC534}"/>
                </c:ext>
              </c:extLst>
            </c:dLbl>
            <c:dLbl>
              <c:idx val="20"/>
              <c:layout>
                <c:manualLayout>
                  <c:x val="5.4750070085717834E-2"/>
                  <c:y val="1.4413222747865241E-3"/>
                </c:manualLayout>
              </c:layout>
              <c:tx>
                <c:strRef>
                  <c:f>'C:\Documents and Settings\sallesfr\Local Settings\Temporary Internet Files\OLK22\Publications\[Graph classement mathématiques 2012.xls]Feuil1'!$B$23</c:f>
                  <c:strCache>
                    <c:ptCount val="1"/>
                    <c:pt idx="0">
                      <c:v>Islande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{45F4403C-5AB8-4562-A4FE-533077F4FBD0}</c15:txfldGUID>
                      <c15:f>'C:\Documents and Settings\sallesfr\Local Settings\Temporary Internet Files\OLK22\Publications\[Graph classement mathématiques 2012.xls]Feuil1'!$B$23</c15:f>
                      <c15:dlblFieldTableCache>
                        <c:ptCount val="1"/>
                        <c:pt idx="0">
                          <c:v>Islande</c:v>
                        </c:pt>
                      </c15:dlblFieldTableCache>
                    </c15:dlblFTEntry>
                  </c15:dlblFieldTable>
                  <c15:showDataLabelsRange val="0"/>
                </c:ext>
                <c:ext xmlns:c16="http://schemas.microsoft.com/office/drawing/2014/chart" uri="{C3380CC4-5D6E-409C-BE32-E72D297353CC}">
                  <c16:uniqueId val="{00000010-CB0C-4F3F-930F-7E1E425AC534}"/>
                </c:ext>
              </c:extLst>
            </c:dLbl>
            <c:dLbl>
              <c:idx val="21"/>
              <c:layout>
                <c:manualLayout>
                  <c:x val="6.3601681819347694E-2"/>
                  <c:y val="1.1615553484874601E-3"/>
                </c:manualLayout>
              </c:layout>
              <c:tx>
                <c:strRef>
                  <c:f>'C:\Documents and Settings\sallesfr\Local Settings\Temporary Internet Files\OLK22\Publications\[Graph classement mathématiques 2012.xls]Feuil1'!$B$24</c:f>
                  <c:strCache>
                    <c:ptCount val="1"/>
                    <c:pt idx="0">
                      <c:v>Luxembourg</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{36C0CBC5-F59D-4D8E-978D-59FFB8FBCC3D}</c15:txfldGUID>
                      <c15:f>'C:\Documents and Settings\sallesfr\Local Settings\Temporary Internet Files\OLK22\Publications\[Graph classement mathématiques 2012.xls]Feuil1'!$B$24</c15:f>
                      <c15:dlblFieldTableCache>
                        <c:ptCount val="1"/>
                        <c:pt idx="0">
                          <c:v>Luxembourg</c:v>
                        </c:pt>
                      </c15:dlblFieldTableCache>
                    </c15:dlblFTEntry>
                  </c15:dlblFieldTable>
                  <c15:showDataLabelsRange val="0"/>
                </c:ext>
                <c:ext xmlns:c16="http://schemas.microsoft.com/office/drawing/2014/chart" uri="{C3380CC4-5D6E-409C-BE32-E72D297353CC}">
                  <c16:uniqueId val="{00000012-CB0C-4F3F-930F-7E1E425AC534}"/>
                </c:ext>
              </c:extLst>
            </c:dLbl>
            <c:dLbl>
              <c:idx val="22"/>
              <c:layout>
                <c:manualLayout>
                  <c:x val="6.4595228499611884E-2"/>
                  <c:y val="8.8178842218830341E-4"/>
                </c:manualLayout>
              </c:layout>
              <c:tx>
                <c:strRef>
                  <c:f>'C:\Documents and Settings\sallesfr\Local Settings\Temporary Internet Files\OLK22\Publications\[Graph classement mathématiques 2012.xls]Feuil1'!$B$25</c:f>
                  <c:strCache>
                    <c:ptCount val="1"/>
                    <c:pt idx="0">
                      <c:v>Norvège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{06B75881-4940-437B-B7F9-97AC12E36B13}</c15:txfldGUID>
                      <c15:f>'C:\Documents and Settings\sallesfr\Local Settings\Temporary Internet Files\OLK22\Publications\[Graph classement mathématiques 2012.xls]Feuil1'!$B$25</c15:f>
                      <c15:dlblFieldTableCache>
                        <c:ptCount val="1"/>
                        <c:pt idx="0">
                          <c:v>Norvège</c:v>
                        </c:pt>
                      </c15:dlblFieldTableCache>
                    </c15:dlblFTEntry>
                  </c15:dlblFieldTable>
                  <c15:showDataLabelsRange val="0"/>
                </c:ext>
                <c:ext xmlns:c16="http://schemas.microsoft.com/office/drawing/2014/chart" uri="{C3380CC4-5D6E-409C-BE32-E72D297353CC}">
                  <c16:uniqueId val="{00000014-CB0C-4F3F-930F-7E1E425AC534}"/>
                </c:ext>
              </c:extLst>
            </c:dLbl>
            <c:dLbl>
              <c:idx val="23"/>
              <c:layout>
                <c:manualLayout>
                  <c:x val="7.4942798689701814E-2"/>
                  <c:y val="1.8260124354875984E-3"/>
                </c:manualLayout>
              </c:layout>
              <c:tx>
                <c:strRef>
                  <c:f>'C:\Documents and Settings\sallesfr\Local Settings\Temporary Internet Files\OLK22\Publications\[Graph classement mathématiques 2012.xls]Feuil1'!$B$26</c:f>
                  <c:strCache>
                    <c:ptCount val="1"/>
                    <c:pt idx="0">
                      <c:v>Portugal</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{E31919E6-EEDA-4CD3-BF40-B75ADF60A154}</c15:txfldGUID>
                      <c15:f>'C:\Documents and Settings\sallesfr\Local Settings\Temporary Internet Files\OLK22\Publications\[Graph classement mathématiques 2012.xls]Feuil1'!$B$26</c15:f>
                      <c15:dlblFieldTableCache>
                        <c:ptCount val="1"/>
                        <c:pt idx="0">
                          <c:v>Portugal</c:v>
                        </c:pt>
                      </c15:dlblFieldTableCache>
                    </c15:dlblFTEntry>
                  </c15:dlblFieldTable>
                  <c15:showDataLabelsRange val="0"/>
                </c:ext>
                <c:ext xmlns:c16="http://schemas.microsoft.com/office/drawing/2014/chart" uri="{C3380CC4-5D6E-409C-BE32-E72D297353CC}">
                  <c16:uniqueId val="{00000016-CB0C-4F3F-930F-7E1E425AC534}"/>
                </c:ext>
              </c:extLst>
            </c:dLbl>
            <c:dLbl>
              <c:idx val="24"/>
              <c:layout>
                <c:manualLayout>
                  <c:x val="4.8195905690968086E-2"/>
                  <c:y val="3.2225456959016606E-4"/>
                </c:manualLayout>
              </c:layout>
              <c:tx>
                <c:strRef>
                  <c:f>'C:\Documents and Settings\sallesfr\Local Settings\Temporary Internet Files\OLK22\Publications\[Graph classement mathématiques 2012.xls]Feuil1'!$B$27</c:f>
                  <c:strCache>
                    <c:ptCount val="1"/>
                    <c:pt idx="0">
                      <c:v>Italie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{FAF4497F-F0FA-4D62-9354-975F6C678F9E}</c15:txfldGUID>
                      <c15:f>'C:\Documents and Settings\sallesfr\Local Settings\Temporary Internet Files\OLK22\Publications\[Graph classement mathématiques 2012.xls]Feuil1'!$B$27</c15:f>
                      <c15:dlblFieldTableCache>
                        <c:ptCount val="1"/>
                        <c:pt idx="0">
                          <c:v>Italie</c:v>
                        </c:pt>
                      </c15:dlblFieldTableCache>
                    </c15:dlblFTEntry>
                  </c15:dlblFieldTable>
                  <c15:showDataLabelsRange val="0"/>
                </c:ext>
                <c:ext xmlns:c16="http://schemas.microsoft.com/office/drawing/2014/chart" uri="{C3380CC4-5D6E-409C-BE32-E72D297353CC}">
                  <c16:uniqueId val="{00000024-CB0C-4F3F-930F-7E1E425AC534}"/>
                </c:ext>
              </c:extLst>
            </c:dLbl>
            <c:dLbl>
              <c:idx val="25"/>
              <c:layout>
                <c:manualLayout>
                  <c:x val="6.0325729488792106E-2"/>
                  <c:y val="1.2664785828893461E-3"/>
                </c:manualLayout>
              </c:layout>
              <c:tx>
                <c:strRef>
                  <c:f>'C:\Documents and Settings\sallesfr\Local Settings\Temporary Internet Files\OLK22\Publications\[Graph classement mathématiques 2012.xls]Feuil1'!$B$28</c:f>
                  <c:strCache>
                    <c:ptCount val="1"/>
                    <c:pt idx="0">
                      <c:v>Espagne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{7371C777-13F7-49E6-B441-D2F12D19B773}</c15:txfldGUID>
                      <c15:f>'C:\Documents and Settings\sallesfr\Local Settings\Temporary Internet Files\OLK22\Publications\[Graph classement mathématiques 2012.xls]Feuil1'!$B$28</c15:f>
                      <c15:dlblFieldTableCache>
                        <c:ptCount val="1"/>
                        <c:pt idx="0">
                          <c:v>Espagne</c:v>
                        </c:pt>
                      </c15:dlblFieldTableCache>
                    </c15:dlblFTEntry>
                  </c15:dlblFieldTable>
                  <c15:showDataLabelsRange val="0"/>
                </c:ext>
                <c:ext xmlns:c16="http://schemas.microsoft.com/office/drawing/2014/chart" uri="{C3380CC4-5D6E-409C-BE32-E72D297353CC}">
                  <c16:uniqueId val="{00000025-CB0C-4F3F-930F-7E1E425AC534}"/>
                </c:ext>
              </c:extLst>
            </c:dLbl>
            <c:dLbl>
              <c:idx val="26"/>
              <c:layout>
                <c:manualLayout>
                  <c:x val="8.3291881656571101E-2"/>
                  <c:y val="-1.4612702226064187E-3"/>
                </c:manualLayout>
              </c:layout>
              <c:tx>
                <c:strRef>
                  <c:f>'C:\Documents and Settings\sallesfr\Local Settings\Temporary Internet Files\OLK22\Publications\[Graph classement mathématiques 2012.xls]Feuil1'!$B$29</c:f>
                  <c:strCache>
                    <c:ptCount val="1"/>
                    <c:pt idx="0">
                      <c:v>Slovaquie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{86328837-22E9-4E77-87F6-3591C6538990}</c15:txfldGUID>
                      <c15:f>'C:\Documents and Settings\sallesfr\Local Settings\Temporary Internet Files\OLK22\Publications\[Graph classement mathématiques 2012.xls]Feuil1'!$B$29</c15:f>
                      <c15:dlblFieldTableCache>
                        <c:ptCount val="1"/>
                        <c:pt idx="0">
                          <c:v>Slovaquie</c:v>
                        </c:pt>
                      </c15:dlblFieldTableCache>
                    </c15:dlblFTEntry>
                  </c15:dlblFieldTable>
                  <c15:showDataLabelsRange val="0"/>
                </c:ext>
                <c:ext xmlns:c16="http://schemas.microsoft.com/office/drawing/2014/chart" uri="{C3380CC4-5D6E-409C-BE32-E72D297353CC}">
                  <c16:uniqueId val="{00000026-CB0C-4F3F-930F-7E1E425AC534}"/>
                </c:ext>
              </c:extLst>
            </c:dLbl>
            <c:dLbl>
              <c:idx val="27"/>
              <c:layout>
                <c:manualLayout>
                  <c:x val="8.1151442225697604E-2"/>
                  <c:y val="1.9309356698894765E-3"/>
                </c:manualLayout>
              </c:layout>
              <c:tx>
                <c:strRef>
                  <c:f>'C:\Documents and Settings\sallesfr\Local Settings\Temporary Internet Files\OLK22\Publications\[Graph classement mathématiques 2012.xls]Feuil1'!$B$30</c:f>
                  <c:strCache>
                    <c:ptCount val="1"/>
                    <c:pt idx="0">
                      <c:v>Etats-Unis</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{8D9D3DC9-C2F1-4F25-9780-00F3039C3987}</c15:txfldGUID>
                      <c15:f>'C:\Documents and Settings\sallesfr\Local Settings\Temporary Internet Files\OLK22\Publications\[Graph classement mathématiques 2012.xls]Feuil1'!$B$30</c15:f>
                      <c15:dlblFieldTableCache>
                        <c:ptCount val="1"/>
                        <c:pt idx="0">
                          <c:v>Etats-Unis</c:v>
                        </c:pt>
                      </c15:dlblFieldTableCache>
                    </c15:dlblFTEntry>
                  </c15:dlblFieldTable>
                  <c15:showDataLabelsRange val="0"/>
                </c:ext>
                <c:ext xmlns:c16="http://schemas.microsoft.com/office/drawing/2014/chart" uri="{C3380CC4-5D6E-409C-BE32-E72D297353CC}">
                  <c16:uniqueId val="{00000027-CB0C-4F3F-930F-7E1E425AC534}"/>
                </c:ext>
              </c:extLst>
            </c:dLbl>
            <c:dLbl>
              <c:idx val="28"/>
              <c:layout>
                <c:manualLayout>
                  <c:x val="5.2492242601218514E-2"/>
                  <c:y val="1.6511687435904101E-3"/>
                </c:manualLayout>
              </c:layout>
              <c:tx>
                <c:strRef>
                  <c:f>'C:\Documents and Settings\sallesfr\Local Settings\Temporary Internet Files\OLK22\Publications\[Graph classement mathématiques 2012.xls]Feuil1'!$B$31</c:f>
                  <c:strCache>
                    <c:ptCount val="1"/>
                    <c:pt idx="0">
                      <c:v>Suède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{C7CF38CB-2D2B-4B9B-95A6-DA66AF5097FA}</c15:txfldGUID>
                      <c15:f>'C:\Documents and Settings\sallesfr\Local Settings\Temporary Internet Files\OLK22\Publications\[Graph classement mathématiques 2012.xls]Feuil1'!$B$31</c15:f>
                      <c15:dlblFieldTableCache>
                        <c:ptCount val="1"/>
                        <c:pt idx="0">
                          <c:v>Suède</c:v>
                        </c:pt>
                      </c15:dlblFieldTableCache>
                    </c15:dlblFTEntry>
                  </c15:dlblFieldTable>
                  <c15:showDataLabelsRange val="0"/>
                </c:ext>
                <c:ext xmlns:c16="http://schemas.microsoft.com/office/drawing/2014/chart" uri="{C3380CC4-5D6E-409C-BE32-E72D297353CC}">
                  <c16:uniqueId val="{00000028-CB0C-4F3F-930F-7E1E425AC534}"/>
                </c:ext>
              </c:extLst>
            </c:dLbl>
            <c:dLbl>
              <c:idx val="29"/>
              <c:layout>
                <c:manualLayout>
                  <c:x val="6.52628637397238E-2"/>
                  <c:y val="2.5953927568896093E-3"/>
                </c:manualLayout>
              </c:layout>
              <c:tx>
                <c:strRef>
                  <c:f>'C:\Documents and Settings\sallesfr\Local Settings\Temporary Internet Files\OLK22\Publications\[Graph classement mathématiques 2012.xls]Feuil1'!$B$32</c:f>
                  <c:strCache>
                    <c:ptCount val="1"/>
                    <c:pt idx="0">
                      <c:v>Hongrie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{A608F52F-B02F-4BDE-9E42-EED83B9602B6}</c15:txfldGUID>
                      <c15:f>'C:\Documents and Settings\sallesfr\Local Settings\Temporary Internet Files\OLK22\Publications\[Graph classement mathématiques 2012.xls]Feuil1'!$B$32</c15:f>
                      <c15:dlblFieldTableCache>
                        <c:ptCount val="1"/>
                        <c:pt idx="0">
                          <c:v>Hongrie</c:v>
                        </c:pt>
                      </c15:dlblFieldTableCache>
                    </c15:dlblFTEntry>
                  </c15:dlblFieldTable>
                  <c15:showDataLabelsRange val="0"/>
                </c:ext>
                <c:ext xmlns:c16="http://schemas.microsoft.com/office/drawing/2014/chart" uri="{C3380CC4-5D6E-409C-BE32-E72D297353CC}">
                  <c16:uniqueId val="{00000029-CB0C-4F3F-930F-7E1E425AC534}"/>
                </c:ext>
              </c:extLst>
            </c:dLbl>
            <c:dLbl>
              <c:idx val="30"/>
              <c:layout>
                <c:manualLayout>
                  <c:x val="7.1380032095047091E-2"/>
                  <c:y val="1.0916348909921698E-3"/>
                </c:manualLayout>
              </c:layout>
              <c:tx>
                <c:strRef>
                  <c:f>'C:\Documents and Settings\sallesfr\Local Settings\Temporary Internet Files\OLK22\Publications\[Graph classement mathématiques 2012.xls]Feuil1'!$B$33</c:f>
                  <c:strCache>
                    <c:ptCount val="1"/>
                    <c:pt idx="0">
                      <c:v>Israël</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{772A3832-A023-476C-88B7-1FC85017413B}</c15:txfldGUID>
                      <c15:f>'C:\Documents and Settings\sallesfr\Local Settings\Temporary Internet Files\OLK22\Publications\[Graph classement mathématiques 2012.xls]Feuil1'!$B$33</c15:f>
                      <c15:dlblFieldTableCache>
                        <c:ptCount val="1"/>
                        <c:pt idx="0">
                          <c:v>Israël</c:v>
                        </c:pt>
                      </c15:dlblFieldTableCache>
                    </c15:dlblFTEntry>
                  </c15:dlblFieldTable>
                  <c15:showDataLabelsRange val="0"/>
                </c:ext>
                <c:ext xmlns:c16="http://schemas.microsoft.com/office/drawing/2014/chart" uri="{C3380CC4-5D6E-409C-BE32-E72D297353CC}">
                  <c16:uniqueId val="{0000002A-CB0C-4F3F-930F-7E1E425AC534}"/>
                </c:ext>
              </c:extLst>
            </c:dLbl>
            <c:dLbl>
              <c:idx val="31"/>
              <c:layout>
                <c:manualLayout>
                  <c:x val="5.3087029674764946E-2"/>
                  <c:y val="8.1186796469310955E-4"/>
                </c:manualLayout>
              </c:layout>
              <c:tx>
                <c:strRef>
                  <c:f>'C:\Documents and Settings\sallesfr\Local Settings\Temporary Internet Files\OLK22\Publications\[Graph classement mathématiques 2012.xls]Feuil1'!$B$34</c:f>
                  <c:strCache>
                    <c:ptCount val="1"/>
                    <c:pt idx="0">
                      <c:v>Grèce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{3FEC216E-C3E8-49A5-A969-AD211A21DC96}</c15:txfldGUID>
                      <c15:f>'C:\Documents and Settings\sallesfr\Local Settings\Temporary Internet Files\OLK22\Publications\[Graph classement mathématiques 2012.xls]Feuil1'!$B$34</c15:f>
                      <c15:dlblFieldTableCache>
                        <c:ptCount val="1"/>
                        <c:pt idx="0">
                          <c:v>Grèce</c:v>
                        </c:pt>
                      </c15:dlblFieldTableCache>
                    </c15:dlblFTEntry>
                  </c15:dlblFieldTable>
                  <c15:showDataLabelsRange val="0"/>
                </c:ext>
                <c:ext xmlns:c16="http://schemas.microsoft.com/office/drawing/2014/chart" uri="{C3380CC4-5D6E-409C-BE32-E72D297353CC}">
                  <c16:uniqueId val="{0000002B-CB0C-4F3F-930F-7E1E425AC534}"/>
                </c:ext>
              </c:extLst>
            </c:dLbl>
            <c:dLbl>
              <c:idx val="32"/>
              <c:layout>
                <c:manualLayout>
                  <c:x val="8.5588028539260744E-2"/>
                  <c:y val="5.4280647967872332E-3"/>
                </c:manualLayout>
              </c:layout>
              <c:tx>
                <c:strRef>
                  <c:f>'C:\Documents and Settings\sallesfr\Local Settings\Temporary Internet Files\OLK22\Publications\[Graph classement mathématiques 2012.xls]Feuil1'!$B$35</c:f>
                  <c:strCache>
                    <c:ptCount val="1"/>
                    <c:pt idx="0">
                      <c:v>Turquie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{AE117D58-AA87-48C2-8DE0-6A5BF51C9A1D}</c15:txfldGUID>
                      <c15:f>'C:\Documents and Settings\sallesfr\Local Settings\Temporary Internet Files\OLK22\Publications\[Graph classement mathématiques 2012.xls]Feuil1'!$B$35</c15:f>
                      <c15:dlblFieldTableCache>
                        <c:ptCount val="1"/>
                        <c:pt idx="0">
                          <c:v>Turquie</c:v>
                        </c:pt>
                      </c15:dlblFieldTableCache>
                    </c15:dlblFTEntry>
                  </c15:dlblFieldTable>
                  <c15:showDataLabelsRange val="0"/>
                </c:ext>
                <c:ext xmlns:c16="http://schemas.microsoft.com/office/drawing/2014/chart" uri="{C3380CC4-5D6E-409C-BE32-E72D297353CC}">
                  <c16:uniqueId val="{0000002C-CB0C-4F3F-930F-7E1E425AC534}"/>
                </c:ext>
              </c:extLst>
            </c:dLbl>
            <c:dLbl>
              <c:idx val="33"/>
              <c:layout>
                <c:manualLayout>
                  <c:x val="5.0409964411400714E-2"/>
                  <c:y val="7.5961512467757775E-3"/>
                </c:manualLayout>
              </c:layout>
              <c:tx>
                <c:strRef>
                  <c:f>'C:\Documents and Settings\sallesfr\Local Settings\Temporary Internet Files\OLK22\Publications\[Graph classement mathématiques 2012.xls]Feuil1'!$B$36</c:f>
                  <c:strCache>
                    <c:ptCount val="1"/>
                    <c:pt idx="0">
                      <c:v>Chili</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{F14B0E9E-7762-4757-9CC0-28064DA915B8}</c15:txfldGUID>
                      <c15:f>'C:\Documents and Settings\sallesfr\Local Settings\Temporary Internet Files\OLK22\Publications\[Graph classement mathématiques 2012.xls]Feuil1'!$B$36</c15:f>
                      <c15:dlblFieldTableCache>
                        <c:ptCount val="1"/>
                        <c:pt idx="0">
                          <c:v>Chili</c:v>
                        </c:pt>
                      </c15:dlblFieldTableCache>
                    </c15:dlblFTEntry>
                  </c15:dlblFieldTable>
                  <c15:showDataLabelsRange val="0"/>
                </c:ext>
                <c:ext xmlns:c16="http://schemas.microsoft.com/office/drawing/2014/chart" uri="{C3380CC4-5D6E-409C-BE32-E72D297353CC}">
                  <c16:uniqueId val="{0000002D-CB0C-4F3F-930F-7E1E425AC534}"/>
                </c:ext>
              </c:extLst>
            </c:dLbl>
            <c:dLbl>
              <c:idx val="34"/>
              <c:layout>
                <c:manualLayout>
                  <c:x val="5.6043135819578802E-2"/>
                  <c:y val="-2.7561317113280319E-5"/>
                </c:manualLayout>
              </c:layout>
              <c:tx>
                <c:strRef>
                  <c:f>'C:\Documents and Settings\sallesfr\Local Settings\Temporary Internet Files\OLK22\Publications\[Graph classement mathématiques 2012.xls]Feuil1'!$B$37</c:f>
                  <c:strCache>
                    <c:ptCount val="1"/>
                    <c:pt idx="0">
                      <c:v>Mexique</c:v>
                    </c:pt>
                  </c:strCache>
                </c:strRef>
              </c:tx>
              <c:spPr>
                <a:noFill/>
                <a:ln w="25400">
                  <a:noFill/>
                </a:ln>
              </c:spPr>
              <c:txPr>
                <a:bodyPr/>
                <a:lstStyle/>
                <a:p>
                  <a:pPr>
                    <a:defRPr sz="1200" b="1" i="0" u="none" strike="noStrike" baseline="0">
                      <a:solidFill>
                        <a:srgbClr val="000000"/>
                      </a:solidFill>
                      <a:latin typeface="Calibri"/>
                      <a:ea typeface="Calibri"/>
                      <a:cs typeface="Calibri"/>
                    </a:defRPr>
                  </a:pPr>
                  <a:endParaRPr lang="fr-FR"/>
                </a:p>
              </c:txPr>
              <c:dLblPos val="ctr"/>
              <c:showLegendKey val="0"/>
              <c:showVal val="0"/>
              <c:showCatName val="0"/>
              <c:showSerName val="0"/>
              <c:showPercent val="0"/>
              <c:showBubbleSize val="0"/>
              <c:extLst>
                <c:ext xmlns:c15="http://schemas.microsoft.com/office/drawing/2012/chart" uri="{CE6537A1-D6FC-4f65-9D91-7224C49458BB}">
                  <c15:layout/>
                  <c15:dlblFieldTable>
                    <c15:dlblFTEntry>
                      <c15:txfldGUID>{C83E1632-2527-452B-A5D0-ED66A7579848}</c15:txfldGUID>
                      <c15:f>'C:\Documents and Settings\sallesfr\Local Settings\Temporary Internet Files\OLK22\Publications\[Graph classement mathématiques 2012.xls]Feuil1'!$B$37</c15:f>
                      <c15:dlblFieldTableCache>
                        <c:ptCount val="1"/>
                        <c:pt idx="0">
                          <c:v>Mexique</c:v>
                        </c:pt>
                      </c15:dlblFieldTableCache>
                    </c15:dlblFTEntry>
                  </c15:dlblFieldTable>
                  <c15:showDataLabelsRange val="0"/>
                </c:ext>
                <c:ext xmlns:c16="http://schemas.microsoft.com/office/drawing/2014/chart" uri="{C3380CC4-5D6E-409C-BE32-E72D297353CC}">
                  <c16:uniqueId val="{0000002E-CB0C-4F3F-930F-7E1E425AC534}"/>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'Graphique 1'!$B$4:$B$38</c:f>
              <c:strCache>
                <c:ptCount val="35"/>
                <c:pt idx="0">
                  <c:v>Corée</c:v>
                </c:pt>
                <c:pt idx="1">
                  <c:v>Japon</c:v>
                </c:pt>
                <c:pt idx="2">
                  <c:v>Suisse</c:v>
                </c:pt>
                <c:pt idx="3">
                  <c:v>Pays-Bas</c:v>
                </c:pt>
                <c:pt idx="4">
                  <c:v>Estonie</c:v>
                </c:pt>
                <c:pt idx="5">
                  <c:v>Finlande</c:v>
                </c:pt>
                <c:pt idx="6">
                  <c:v>Canada</c:v>
                </c:pt>
                <c:pt idx="7">
                  <c:v>Pologne</c:v>
                </c:pt>
                <c:pt idx="8">
                  <c:v>Belgique</c:v>
                </c:pt>
                <c:pt idx="9">
                  <c:v>Allemagne</c:v>
                </c:pt>
                <c:pt idx="10">
                  <c:v>Autriche</c:v>
                </c:pt>
                <c:pt idx="11">
                  <c:v>Australie</c:v>
                </c:pt>
                <c:pt idx="12">
                  <c:v>Irlande</c:v>
                </c:pt>
                <c:pt idx="13">
                  <c:v>Slovénie</c:v>
                </c:pt>
                <c:pt idx="14">
                  <c:v>Danemark</c:v>
                </c:pt>
                <c:pt idx="15">
                  <c:v>Nouvelle-Zélande</c:v>
                </c:pt>
                <c:pt idx="16">
                  <c:v>Rép. tchèque</c:v>
                </c:pt>
                <c:pt idx="17">
                  <c:v>France</c:v>
                </c:pt>
                <c:pt idx="18">
                  <c:v>OCDE</c:v>
                </c:pt>
                <c:pt idx="19">
                  <c:v>Royaume-Uni</c:v>
                </c:pt>
                <c:pt idx="20">
                  <c:v>Islande</c:v>
                </c:pt>
                <c:pt idx="21">
                  <c:v>Luxembourg</c:v>
                </c:pt>
                <c:pt idx="22">
                  <c:v>Norvège</c:v>
                </c:pt>
                <c:pt idx="23">
                  <c:v>Portugal</c:v>
                </c:pt>
                <c:pt idx="24">
                  <c:v>Italie</c:v>
                </c:pt>
                <c:pt idx="25">
                  <c:v>Espagne</c:v>
                </c:pt>
                <c:pt idx="26">
                  <c:v>Slovaquie</c:v>
                </c:pt>
                <c:pt idx="27">
                  <c:v>Etats-Unis</c:v>
                </c:pt>
                <c:pt idx="28">
                  <c:v>Suède</c:v>
                </c:pt>
                <c:pt idx="29">
                  <c:v>Hongrie</c:v>
                </c:pt>
                <c:pt idx="30">
                  <c:v>Israël</c:v>
                </c:pt>
                <c:pt idx="31">
                  <c:v>Grèce</c:v>
                </c:pt>
                <c:pt idx="32">
                  <c:v>Turquie</c:v>
                </c:pt>
                <c:pt idx="33">
                  <c:v>Chili</c:v>
                </c:pt>
                <c:pt idx="34">
                  <c:v>Mexique</c:v>
                </c:pt>
              </c:strCache>
            </c:strRef>
          </c:cat>
          <c:val>
            <c:numRef>
              <c:f>'C:\Documents and Settings\sallesfr\Local Settings\Temporary Internet Files\OLK22\Publications\[Graph classement mathématiques 2012.xls]Feuil1'!$H$3:$H$37</c:f>
              <c:numCache>
                <c:formatCode>General</c:formatCode>
                <c:ptCount val="35"/>
                <c:pt idx="0">
                  <c:v>17.950312407186427</c:v>
                </c:pt>
                <c:pt idx="1">
                  <c:v>14.0616167902458</c:v>
                </c:pt>
                <c:pt idx="2">
                  <c:v>11.918990106211098</c:v>
                </c:pt>
                <c:pt idx="3">
                  <c:v>13.610172450264646</c:v>
                </c:pt>
                <c:pt idx="4">
                  <c:v>7.9229703136169745</c:v>
                </c:pt>
                <c:pt idx="5">
                  <c:v>7.6077390519458366</c:v>
                </c:pt>
                <c:pt idx="6">
                  <c:v>7.2182958749792965</c:v>
                </c:pt>
                <c:pt idx="7">
                  <c:v>14.179881482028046</c:v>
                </c:pt>
                <c:pt idx="8">
                  <c:v>8.1628167645913532</c:v>
                </c:pt>
                <c:pt idx="9">
                  <c:v>11.275979550374558</c:v>
                </c:pt>
                <c:pt idx="10">
                  <c:v>10.458809012588176</c:v>
                </c:pt>
                <c:pt idx="11">
                  <c:v>6.4408676147675434</c:v>
                </c:pt>
                <c:pt idx="12">
                  <c:v>8.8105822185628213</c:v>
                </c:pt>
                <c:pt idx="13">
                  <c:v>4.8332233951049925</c:v>
                </c:pt>
                <c:pt idx="14">
                  <c:v>8.9950207088379397</c:v>
                </c:pt>
                <c:pt idx="15">
                  <c:v>8.6450964441144809</c:v>
                </c:pt>
                <c:pt idx="16">
                  <c:v>11.181680755640686</c:v>
                </c:pt>
                <c:pt idx="17">
                  <c:v>9.6228408972233268</c:v>
                </c:pt>
                <c:pt idx="18">
                  <c:v>1.9296836665879835</c:v>
                </c:pt>
                <c:pt idx="19">
                  <c:v>12.922220543341362</c:v>
                </c:pt>
                <c:pt idx="20">
                  <c:v>6.6733390626234774</c:v>
                </c:pt>
                <c:pt idx="21">
                  <c:v>4.2906240785430843</c:v>
                </c:pt>
                <c:pt idx="22">
                  <c:v>10.716684504069685</c:v>
                </c:pt>
                <c:pt idx="23">
                  <c:v>14.944939044294411</c:v>
                </c:pt>
                <c:pt idx="24">
                  <c:v>7.9388715944029524</c:v>
                </c:pt>
                <c:pt idx="25">
                  <c:v>7.4325341904275515</c:v>
                </c:pt>
                <c:pt idx="26">
                  <c:v>13.430154565287372</c:v>
                </c:pt>
                <c:pt idx="27">
                  <c:v>14.100604561869456</c:v>
                </c:pt>
                <c:pt idx="28">
                  <c:v>8.8414103178654067</c:v>
                </c:pt>
                <c:pt idx="29">
                  <c:v>12.516000893884522</c:v>
                </c:pt>
                <c:pt idx="30">
                  <c:v>18.353863192205331</c:v>
                </c:pt>
                <c:pt idx="31">
                  <c:v>9.8080386227081302</c:v>
                </c:pt>
                <c:pt idx="32">
                  <c:v>18.932256496825687</c:v>
                </c:pt>
                <c:pt idx="33">
                  <c:v>12.023649383683376</c:v>
                </c:pt>
                <c:pt idx="34">
                  <c:v>5.3030192803616734</c:v>
                </c:pt>
              </c:numCache>
            </c:numRef>
          </c:val>
          <c:extLst>
            <c:ext xmlns:c16="http://schemas.microsoft.com/office/drawing/2014/chart" uri="{C3380CC4-5D6E-409C-BE32-E72D297353CC}">
              <c16:uniqueId val="{0000002F-CB0C-4F3F-930F-7E1E425AC534}"/>
            </c:ext>
          </c:extLst>
        </c:ser>
        <c:ser>
          <c:idx val="2"/>
          <c:order val="2"/>
          <c:invertIfNegative val="0"/>
          <c:cat>
            <c:strRef>
              <c:f>'Graphique 1'!$B$4:$B$38</c:f>
              <c:strCache>
                <c:ptCount val="35"/>
                <c:pt idx="0">
                  <c:v>Corée</c:v>
                </c:pt>
                <c:pt idx="1">
                  <c:v>Japon</c:v>
                </c:pt>
                <c:pt idx="2">
                  <c:v>Suisse</c:v>
                </c:pt>
                <c:pt idx="3">
                  <c:v>Pays-Bas</c:v>
                </c:pt>
                <c:pt idx="4">
                  <c:v>Estonie</c:v>
                </c:pt>
                <c:pt idx="5">
                  <c:v>Finlande</c:v>
                </c:pt>
                <c:pt idx="6">
                  <c:v>Canada</c:v>
                </c:pt>
                <c:pt idx="7">
                  <c:v>Pologne</c:v>
                </c:pt>
                <c:pt idx="8">
                  <c:v>Belgique</c:v>
                </c:pt>
                <c:pt idx="9">
                  <c:v>Allemagne</c:v>
                </c:pt>
                <c:pt idx="10">
                  <c:v>Autriche</c:v>
                </c:pt>
                <c:pt idx="11">
                  <c:v>Australie</c:v>
                </c:pt>
                <c:pt idx="12">
                  <c:v>Irlande</c:v>
                </c:pt>
                <c:pt idx="13">
                  <c:v>Slovénie</c:v>
                </c:pt>
                <c:pt idx="14">
                  <c:v>Danemark</c:v>
                </c:pt>
                <c:pt idx="15">
                  <c:v>Nouvelle-Zélande</c:v>
                </c:pt>
                <c:pt idx="16">
                  <c:v>Rép. tchèque</c:v>
                </c:pt>
                <c:pt idx="17">
                  <c:v>France</c:v>
                </c:pt>
                <c:pt idx="18">
                  <c:v>OCDE</c:v>
                </c:pt>
                <c:pt idx="19">
                  <c:v>Royaume-Uni</c:v>
                </c:pt>
                <c:pt idx="20">
                  <c:v>Islande</c:v>
                </c:pt>
                <c:pt idx="21">
                  <c:v>Luxembourg</c:v>
                </c:pt>
                <c:pt idx="22">
                  <c:v>Norvège</c:v>
                </c:pt>
                <c:pt idx="23">
                  <c:v>Portugal</c:v>
                </c:pt>
                <c:pt idx="24">
                  <c:v>Italie</c:v>
                </c:pt>
                <c:pt idx="25">
                  <c:v>Espagne</c:v>
                </c:pt>
                <c:pt idx="26">
                  <c:v>Slovaquie</c:v>
                </c:pt>
                <c:pt idx="27">
                  <c:v>Etats-Unis</c:v>
                </c:pt>
                <c:pt idx="28">
                  <c:v>Suède</c:v>
                </c:pt>
                <c:pt idx="29">
                  <c:v>Hongrie</c:v>
                </c:pt>
                <c:pt idx="30">
                  <c:v>Israël</c:v>
                </c:pt>
                <c:pt idx="31">
                  <c:v>Grèce</c:v>
                </c:pt>
                <c:pt idx="32">
                  <c:v>Turquie</c:v>
                </c:pt>
                <c:pt idx="33">
                  <c:v>Chili</c:v>
                </c:pt>
                <c:pt idx="34">
                  <c:v>Mexique</c:v>
                </c:pt>
              </c:strCache>
            </c:strRef>
          </c:cat>
          <c:val>
            <c:numLit>
              <c:formatCode>General</c:formatCode>
              <c:ptCount val="1"/>
              <c:pt idx="0">
                <c:v>0</c:v>
              </c:pt>
            </c:numLit>
          </c:val>
          <c:extLst>
            <c:ext xmlns:c16="http://schemas.microsoft.com/office/drawing/2014/chart" uri="{C3380CC4-5D6E-409C-BE32-E72D297353CC}">
              <c16:uniqueId val="{00000030-CB0C-4F3F-930F-7E1E425AC534}"/>
            </c:ext>
          </c:extLst>
        </c:ser>
        <c:dLbls>
          <c:showLegendKey val="0"/>
          <c:showVal val="0"/>
          <c:showCatName val="0"/>
          <c:showSerName val="0"/>
          <c:showPercent val="0"/>
          <c:showBubbleSize val="0"/>
        </c:dLbls>
        <c:gapWidth val="60"/>
        <c:overlap val="100"/>
        <c:axId val="181178368"/>
        <c:axId val="181179904"/>
      </c:barChart>
      <c:catAx>
        <c:axId val="181178368"/>
        <c:scaling>
          <c:orientation val="maxMin"/>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050" b="0" i="0" u="none" strike="noStrike" baseline="0">
                <a:solidFill>
                  <a:srgbClr val="000000"/>
                </a:solidFill>
                <a:latin typeface="Arial"/>
                <a:ea typeface="Arial"/>
                <a:cs typeface="Arial"/>
              </a:defRPr>
            </a:pPr>
            <a:endParaRPr lang="fr-FR"/>
          </a:p>
        </c:txPr>
        <c:crossAx val="181179904"/>
        <c:crosses val="autoZero"/>
        <c:auto val="1"/>
        <c:lblAlgn val="ctr"/>
        <c:lblOffset val="100"/>
        <c:tickLblSkip val="1"/>
        <c:tickMarkSkip val="1"/>
        <c:noMultiLvlLbl val="0"/>
      </c:catAx>
      <c:valAx>
        <c:axId val="181179904"/>
        <c:scaling>
          <c:orientation val="minMax"/>
          <c:min val="400"/>
        </c:scaling>
        <c:delete val="0"/>
        <c:axPos val="t"/>
        <c:majorGridlines>
          <c:spPr>
            <a:ln w="3175">
              <a:solidFill>
                <a:srgbClr val="C0C0C0"/>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sz="975" b="0" i="0" u="none" strike="noStrike" baseline="0">
                <a:solidFill>
                  <a:srgbClr val="000000"/>
                </a:solidFill>
                <a:latin typeface="Arial"/>
                <a:ea typeface="Arial"/>
                <a:cs typeface="Arial"/>
              </a:defRPr>
            </a:pPr>
            <a:endParaRPr lang="fr-FR"/>
          </a:p>
        </c:txPr>
        <c:crossAx val="181178368"/>
        <c:crosses val="autoZero"/>
        <c:crossBetween val="between"/>
      </c:valAx>
      <c:spPr>
        <a:no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975" b="0" i="0" u="none" strike="noStrike" baseline="0">
          <a:solidFill>
            <a:srgbClr val="000000"/>
          </a:solidFill>
          <a:latin typeface="Arial"/>
          <a:ea typeface="Arial"/>
          <a:cs typeface="Arial"/>
        </a:defRPr>
      </a:pPr>
      <a:endParaRPr lang="fr-FR"/>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0.79688</cdr:x>
      <cdr:y>0.5</cdr:y>
    </cdr:from>
    <cdr:to>
      <cdr:x>0.91809</cdr:x>
      <cdr:y>0.55208</cdr:y>
    </cdr:to>
    <cdr:sp macro="" textlink="">
      <cdr:nvSpPr>
        <cdr:cNvPr id="2049" name="Text Box 1"/>
        <cdr:cNvSpPr txBox="1">
          <a:spLocks xmlns:a="http://schemas.openxmlformats.org/drawingml/2006/main" noChangeArrowheads="1"/>
        </cdr:cNvSpPr>
      </cdr:nvSpPr>
      <cdr:spPr bwMode="auto">
        <a:xfrm xmlns:a="http://schemas.openxmlformats.org/drawingml/2006/main">
          <a:off x="7286644" y="3429000"/>
          <a:ext cx="1108344" cy="35719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buFont typeface="Arial" pitchFamily="34" charset="0"/>
            <a:buNone/>
            <a:defRPr sz="1000"/>
          </a:pPr>
          <a:r>
            <a:rPr lang="fr-FR" sz="1200" b="0" i="0" u="none" strike="noStrike" baseline="0" dirty="0">
              <a:solidFill>
                <a:srgbClr val="FF0000"/>
              </a:solidFill>
              <a:latin typeface="Arial"/>
              <a:cs typeface="Arial"/>
            </a:rPr>
            <a:t>●</a:t>
          </a:r>
          <a:r>
            <a:rPr lang="fr-FR" sz="1050" b="0" i="0" u="none" strike="noStrike" baseline="0" dirty="0">
              <a:solidFill>
                <a:srgbClr val="FF0000"/>
              </a:solidFill>
              <a:latin typeface="Arial"/>
              <a:cs typeface="Arial"/>
            </a:rPr>
            <a:t> </a:t>
          </a:r>
          <a:r>
            <a:rPr lang="fr-FR" sz="1050" b="1" i="0" u="none" strike="noStrike" baseline="0" dirty="0">
              <a:solidFill>
                <a:srgbClr val="FF0000"/>
              </a:solidFill>
              <a:latin typeface="Arial"/>
              <a:cs typeface="Arial"/>
            </a:rPr>
            <a:t>2nde GT</a:t>
          </a:r>
        </a:p>
      </cdr:txBody>
    </cdr:sp>
  </cdr:relSizeAnchor>
  <cdr:relSizeAnchor xmlns:cdr="http://schemas.openxmlformats.org/drawingml/2006/chartDrawing">
    <cdr:from>
      <cdr:x>0.4568</cdr:x>
      <cdr:y>0.51087</cdr:y>
    </cdr:from>
    <cdr:to>
      <cdr:x>0.55808</cdr:x>
      <cdr:y>0.54167</cdr:y>
    </cdr:to>
    <cdr:sp macro="" textlink="">
      <cdr:nvSpPr>
        <cdr:cNvPr id="2050" name="Text Box 2"/>
        <cdr:cNvSpPr txBox="1">
          <a:spLocks xmlns:a="http://schemas.openxmlformats.org/drawingml/2006/main" noChangeArrowheads="1"/>
        </cdr:cNvSpPr>
      </cdr:nvSpPr>
      <cdr:spPr bwMode="auto">
        <a:xfrm xmlns:a="http://schemas.openxmlformats.org/drawingml/2006/main">
          <a:off x="4176979" y="3503546"/>
          <a:ext cx="926105" cy="21120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fr-FR" sz="1200" b="0" i="0" u="none" strike="noStrike" baseline="0" dirty="0">
              <a:solidFill>
                <a:srgbClr val="FF0000"/>
              </a:solidFill>
              <a:latin typeface="Arial"/>
              <a:cs typeface="Arial"/>
            </a:rPr>
            <a:t>●</a:t>
          </a:r>
          <a:r>
            <a:rPr lang="fr-FR" sz="1050" b="0" i="0" u="none" strike="noStrike" baseline="0" dirty="0">
              <a:solidFill>
                <a:srgbClr val="FF0000"/>
              </a:solidFill>
              <a:latin typeface="Arial"/>
              <a:cs typeface="Arial"/>
            </a:rPr>
            <a:t> </a:t>
          </a:r>
          <a:r>
            <a:rPr lang="fr-FR" sz="1050" b="1" i="0" u="none" strike="noStrike" baseline="0" dirty="0">
              <a:solidFill>
                <a:srgbClr val="FF0000"/>
              </a:solidFill>
              <a:latin typeface="Arial"/>
              <a:cs typeface="Arial"/>
            </a:rPr>
            <a:t>2nde </a:t>
          </a:r>
          <a:r>
            <a:rPr lang="fr-FR" sz="1050" b="1" i="0" u="none" strike="noStrike" baseline="0" dirty="0" smtClean="0">
              <a:solidFill>
                <a:srgbClr val="FF0000"/>
              </a:solidFill>
              <a:latin typeface="Arial"/>
              <a:cs typeface="Arial"/>
            </a:rPr>
            <a:t>pro</a:t>
          </a:r>
        </a:p>
      </cdr:txBody>
    </cdr:sp>
  </cdr:relSizeAnchor>
  <cdr:relSizeAnchor xmlns:cdr="http://schemas.openxmlformats.org/drawingml/2006/chartDrawing">
    <cdr:from>
      <cdr:x>0.18552</cdr:x>
      <cdr:y>0.51087</cdr:y>
    </cdr:from>
    <cdr:to>
      <cdr:x>0.32323</cdr:x>
      <cdr:y>0.55208</cdr:y>
    </cdr:to>
    <cdr:sp macro="" textlink="">
      <cdr:nvSpPr>
        <cdr:cNvPr id="2051" name="Text Box 3"/>
        <cdr:cNvSpPr txBox="1">
          <a:spLocks xmlns:a="http://schemas.openxmlformats.org/drawingml/2006/main" noChangeArrowheads="1"/>
        </cdr:cNvSpPr>
      </cdr:nvSpPr>
      <cdr:spPr bwMode="auto">
        <a:xfrm xmlns:a="http://schemas.openxmlformats.org/drawingml/2006/main">
          <a:off x="1696395" y="3503546"/>
          <a:ext cx="1259220" cy="28264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fr-FR" sz="1200" b="0" i="0" u="none" strike="noStrike" baseline="0" dirty="0">
              <a:solidFill>
                <a:srgbClr val="FF0000"/>
              </a:solidFill>
              <a:latin typeface="Arial"/>
              <a:cs typeface="Arial"/>
            </a:rPr>
            <a:t>●</a:t>
          </a:r>
          <a:r>
            <a:rPr lang="fr-FR" sz="1050" b="0" i="0" u="none" strike="noStrike" baseline="0" dirty="0">
              <a:solidFill>
                <a:srgbClr val="FF0000"/>
              </a:solidFill>
              <a:latin typeface="Arial"/>
              <a:cs typeface="Arial"/>
            </a:rPr>
            <a:t> </a:t>
          </a:r>
          <a:r>
            <a:rPr lang="fr-FR" sz="1050" b="1" i="0" u="none" strike="noStrike" baseline="0" dirty="0">
              <a:solidFill>
                <a:srgbClr val="FF0000"/>
              </a:solidFill>
              <a:latin typeface="Arial"/>
              <a:cs typeface="Arial"/>
            </a:rPr>
            <a:t>3e en retard</a:t>
          </a:r>
        </a:p>
      </cdr:txBody>
    </cdr:sp>
  </cdr:relSizeAnchor>
  <cdr:relSizeAnchor xmlns:cdr="http://schemas.openxmlformats.org/drawingml/2006/chartDrawing">
    <cdr:from>
      <cdr:x>0.59997</cdr:x>
      <cdr:y>0.50889</cdr:y>
    </cdr:from>
    <cdr:to>
      <cdr:x>0.73737</cdr:x>
      <cdr:y>0.53408</cdr:y>
    </cdr:to>
    <cdr:sp macro="" textlink="">
      <cdr:nvSpPr>
        <cdr:cNvPr id="2053" name="Text Box 5"/>
        <cdr:cNvSpPr txBox="1">
          <a:spLocks xmlns:a="http://schemas.openxmlformats.org/drawingml/2006/main" noChangeArrowheads="1"/>
        </cdr:cNvSpPr>
      </cdr:nvSpPr>
      <cdr:spPr bwMode="auto">
        <a:xfrm xmlns:a="http://schemas.openxmlformats.org/drawingml/2006/main">
          <a:off x="4526054" y="4725998"/>
          <a:ext cx="1036546" cy="23393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fr-FR" sz="1200" b="0" i="0" u="none" strike="noStrike" baseline="0" dirty="0">
              <a:solidFill>
                <a:srgbClr val="FF0000"/>
              </a:solidFill>
              <a:latin typeface="Arial"/>
              <a:cs typeface="Arial"/>
            </a:rPr>
            <a:t>●</a:t>
          </a:r>
          <a:r>
            <a:rPr lang="fr-FR" sz="1050" b="0" i="0" u="none" strike="noStrike" baseline="0" dirty="0">
              <a:solidFill>
                <a:srgbClr val="FF0000"/>
              </a:solidFill>
              <a:latin typeface="Arial"/>
              <a:cs typeface="Arial"/>
            </a:rPr>
            <a:t> </a:t>
          </a:r>
          <a:r>
            <a:rPr lang="fr-FR" sz="1050" b="1" i="0" u="none" strike="noStrike" baseline="0" dirty="0">
              <a:solidFill>
                <a:srgbClr val="FF0000"/>
              </a:solidFill>
              <a:latin typeface="Arial"/>
              <a:cs typeface="Arial"/>
            </a:rPr>
            <a:t>3e à l'heure</a:t>
          </a:r>
        </a:p>
      </cdr:txBody>
    </cdr:sp>
  </cdr:relSizeAnchor>
  <cdr:relSizeAnchor xmlns:cdr="http://schemas.openxmlformats.org/drawingml/2006/chartDrawing">
    <cdr:from>
      <cdr:x>0</cdr:x>
      <cdr:y>0.02083</cdr:y>
    </cdr:from>
    <cdr:to>
      <cdr:x>0.14062</cdr:x>
      <cdr:y>0.04166</cdr:y>
    </cdr:to>
    <cdr:sp macro="" textlink="">
      <cdr:nvSpPr>
        <cdr:cNvPr id="7" name="Text Box 1"/>
        <cdr:cNvSpPr txBox="1">
          <a:spLocks xmlns:a="http://schemas.openxmlformats.org/drawingml/2006/main" noChangeArrowheads="1"/>
        </cdr:cNvSpPr>
      </cdr:nvSpPr>
      <cdr:spPr bwMode="auto">
        <a:xfrm xmlns:a="http://schemas.openxmlformats.org/drawingml/2006/main">
          <a:off x="0" y="142852"/>
          <a:ext cx="1285852" cy="142876"/>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rtl="0">
            <a:defRPr sz="1000"/>
          </a:pPr>
          <a:r>
            <a:rPr lang="fr-FR" sz="1050" b="1" dirty="0" smtClean="0">
              <a:solidFill>
                <a:srgbClr val="000000"/>
              </a:solidFill>
              <a:latin typeface="Arial"/>
              <a:cs typeface="Arial"/>
            </a:rPr>
            <a:t>S</a:t>
          </a:r>
          <a:r>
            <a:rPr lang="fr-FR" sz="1050" b="1" i="0" u="none" strike="noStrike" baseline="0" dirty="0" smtClean="0">
              <a:solidFill>
                <a:srgbClr val="000000"/>
              </a:solidFill>
              <a:latin typeface="Arial"/>
              <a:cs typeface="Arial"/>
            </a:rPr>
            <a:t>CORES MOYENS MATH 2012</a:t>
          </a:r>
          <a:endParaRPr lang="fr-FR" sz="1050" b="1" i="0" u="none" strike="noStrike" baseline="0" dirty="0">
            <a:solidFill>
              <a:srgbClr val="000000"/>
            </a:solidFill>
            <a:latin typeface="Arial"/>
            <a:cs typeface="Arial"/>
          </a:endParaRPr>
        </a:p>
      </cdr:txBody>
    </cdr:sp>
  </cdr:relSizeAnchor>
  <cdr:relSizeAnchor xmlns:cdr="http://schemas.openxmlformats.org/drawingml/2006/chartDrawing">
    <cdr:from>
      <cdr:x>0.32675</cdr:x>
      <cdr:y>0.5315</cdr:y>
    </cdr:from>
    <cdr:to>
      <cdr:x>0.5</cdr:x>
      <cdr:y>0.70204</cdr:y>
    </cdr:to>
    <cdr:sp macro="" textlink="">
      <cdr:nvSpPr>
        <cdr:cNvPr id="8" name="Text Box 62"/>
        <cdr:cNvSpPr txBox="1">
          <a:spLocks xmlns:a="http://schemas.openxmlformats.org/drawingml/2006/main" noChangeArrowheads="1"/>
        </cdr:cNvSpPr>
      </cdr:nvSpPr>
      <cdr:spPr bwMode="auto">
        <a:xfrm xmlns:a="http://schemas.openxmlformats.org/drawingml/2006/main">
          <a:off x="2987824" y="3645024"/>
          <a:ext cx="1584176" cy="1169551"/>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r" eaLnBrk="0" hangingPunct="0">
            <a:spcBef>
              <a:spcPct val="50000"/>
            </a:spcBef>
          </a:pPr>
          <a:r>
            <a:rPr lang="fr-FR" sz="1400" b="1" dirty="0" smtClean="0">
              <a:solidFill>
                <a:srgbClr val="0066CC"/>
              </a:solidFill>
              <a:latin typeface="Verdana" pitchFamily="34" charset="0"/>
            </a:rPr>
            <a:t>Pays aux  scores non différents de celui de la France</a:t>
          </a:r>
          <a:endParaRPr lang="el-GR" sz="1400" b="1" dirty="0">
            <a:solidFill>
              <a:srgbClr val="0066CC"/>
            </a:solidFill>
            <a:latin typeface="Verdana"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A4B1C3-F013-41DF-AF0B-837D99FD144D}" type="datetimeFigureOut">
              <a:rPr lang="fr-FR" smtClean="0"/>
              <a:t>24/04/2019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6FF29-7C63-4FBA-A384-25D77D60B1BB}" type="slidenum">
              <a:rPr lang="fr-FR" smtClean="0"/>
              <a:t>‹N°›</a:t>
            </a:fld>
            <a:endParaRPr lang="fr-FR"/>
          </a:p>
        </p:txBody>
      </p:sp>
    </p:spTree>
    <p:extLst>
      <p:ext uri="{BB962C8B-B14F-4D97-AF65-F5344CB8AC3E}">
        <p14:creationId xmlns:p14="http://schemas.microsoft.com/office/powerpoint/2010/main" val="2270771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66FF29-7C63-4FBA-A384-25D77D60B1BB}" type="slidenum">
              <a:rPr lang="fr-FR" smtClean="0"/>
              <a:t>12</a:t>
            </a:fld>
            <a:endParaRPr lang="fr-FR"/>
          </a:p>
        </p:txBody>
      </p:sp>
    </p:spTree>
    <p:extLst>
      <p:ext uri="{BB962C8B-B14F-4D97-AF65-F5344CB8AC3E}">
        <p14:creationId xmlns:p14="http://schemas.microsoft.com/office/powerpoint/2010/main" val="306673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966FF29-7C63-4FBA-A384-25D77D60B1BB}" type="slidenum">
              <a:rPr lang="fr-FR" smtClean="0"/>
              <a:t>15</a:t>
            </a:fld>
            <a:endParaRPr lang="fr-FR"/>
          </a:p>
        </p:txBody>
      </p:sp>
    </p:spTree>
    <p:extLst>
      <p:ext uri="{BB962C8B-B14F-4D97-AF65-F5344CB8AC3E}">
        <p14:creationId xmlns:p14="http://schemas.microsoft.com/office/powerpoint/2010/main" val="2654787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1CC1B0B-C5D2-4695-9FD5-79E96BFA8D95}" type="slidenum">
              <a:rPr lang="fr-FR"/>
              <a:pPr>
                <a:defRPr/>
              </a:pPr>
              <a:t>17</a:t>
            </a:fld>
            <a:endParaRPr lang="fr-FR"/>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fr-FR" altLang="fr-FR" smtClean="0"/>
              <a:t>Grâce notamment au sous échantillon d’élèves de troisième n’ayant pas redoublé</a:t>
            </a:r>
          </a:p>
        </p:txBody>
      </p:sp>
    </p:spTree>
    <p:extLst>
      <p:ext uri="{BB962C8B-B14F-4D97-AF65-F5344CB8AC3E}">
        <p14:creationId xmlns:p14="http://schemas.microsoft.com/office/powerpoint/2010/main" val="4183939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5144FC-55F2-4F17-8EAD-5D4D9742C21C}" type="slidenum">
              <a:rPr lang="fr-FR" smtClean="0"/>
              <a:pPr fontAlgn="base">
                <a:spcBef>
                  <a:spcPct val="0"/>
                </a:spcBef>
                <a:spcAft>
                  <a:spcPct val="0"/>
                </a:spcAft>
                <a:defRPr/>
              </a:pPr>
              <a:t>18</a:t>
            </a:fld>
            <a:endParaRPr lang="fr-FR" smtClean="0"/>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extLst>
      <p:ext uri="{BB962C8B-B14F-4D97-AF65-F5344CB8AC3E}">
        <p14:creationId xmlns:p14="http://schemas.microsoft.com/office/powerpoint/2010/main" val="1885481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ACDCA5-E757-414C-8C43-E06D43595996}" type="slidenum">
              <a:rPr lang="fr-FR" smtClean="0"/>
              <a:pPr fontAlgn="base">
                <a:spcBef>
                  <a:spcPct val="0"/>
                </a:spcBef>
                <a:spcAft>
                  <a:spcPct val="0"/>
                </a:spcAft>
                <a:defRPr/>
              </a:pPr>
              <a:t>19</a:t>
            </a:fld>
            <a:endParaRPr lang="fr-FR" smtClean="0"/>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smtClean="0"/>
          </a:p>
        </p:txBody>
      </p:sp>
    </p:spTree>
    <p:extLst>
      <p:ext uri="{BB962C8B-B14F-4D97-AF65-F5344CB8AC3E}">
        <p14:creationId xmlns:p14="http://schemas.microsoft.com/office/powerpoint/2010/main" val="98544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1CAFCB-4F0E-4184-83BB-ED1227945ADB}" type="datetime1">
              <a:rPr lang="fr-FR" smtClean="0"/>
              <a:t>24/04/2019</a:t>
            </a:fld>
            <a:endParaRPr lang="fr-FR"/>
          </a:p>
        </p:txBody>
      </p:sp>
      <p:sp>
        <p:nvSpPr>
          <p:cNvPr id="5" name="Espace réservé du pied de page 4"/>
          <p:cNvSpPr>
            <a:spLocks noGrp="1"/>
          </p:cNvSpPr>
          <p:nvPr>
            <p:ph type="ftr" sz="quarter" idx="11"/>
          </p:nvPr>
        </p:nvSpPr>
        <p:spPr/>
        <p:txBody>
          <a:bodyPr/>
          <a:lstStyle/>
          <a:p>
            <a:r>
              <a:rPr lang="fr-FR" smtClean="0"/>
              <a:t>Jean-Paul Delahaye 24 avril ESPE Aix-Marseille</a:t>
            </a:r>
            <a:endParaRPr lang="fr-FR"/>
          </a:p>
        </p:txBody>
      </p:sp>
      <p:sp>
        <p:nvSpPr>
          <p:cNvPr id="6" name="Espace réservé du numéro de diapositive 5"/>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147426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EBF692-2EEB-4825-A0F9-C0CB84DC64D9}" type="datetime1">
              <a:rPr lang="fr-FR" smtClean="0"/>
              <a:t>24/04/2019</a:t>
            </a:fld>
            <a:endParaRPr lang="fr-FR"/>
          </a:p>
        </p:txBody>
      </p:sp>
      <p:sp>
        <p:nvSpPr>
          <p:cNvPr id="5" name="Espace réservé du pied de page 4"/>
          <p:cNvSpPr>
            <a:spLocks noGrp="1"/>
          </p:cNvSpPr>
          <p:nvPr>
            <p:ph type="ftr" sz="quarter" idx="11"/>
          </p:nvPr>
        </p:nvSpPr>
        <p:spPr/>
        <p:txBody>
          <a:bodyPr/>
          <a:lstStyle/>
          <a:p>
            <a:r>
              <a:rPr lang="fr-FR" smtClean="0"/>
              <a:t>Jean-Paul Delahaye 24 avril ESPE Aix-Marseille</a:t>
            </a:r>
            <a:endParaRPr lang="fr-FR"/>
          </a:p>
        </p:txBody>
      </p:sp>
      <p:sp>
        <p:nvSpPr>
          <p:cNvPr id="6" name="Espace réservé du numéro de diapositive 5"/>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11652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BB8298-E3BF-4F45-99A1-488B49B72C2E}" type="datetime1">
              <a:rPr lang="fr-FR" smtClean="0"/>
              <a:t>24/04/2019</a:t>
            </a:fld>
            <a:endParaRPr lang="fr-FR"/>
          </a:p>
        </p:txBody>
      </p:sp>
      <p:sp>
        <p:nvSpPr>
          <p:cNvPr id="5" name="Espace réservé du pied de page 4"/>
          <p:cNvSpPr>
            <a:spLocks noGrp="1"/>
          </p:cNvSpPr>
          <p:nvPr>
            <p:ph type="ftr" sz="quarter" idx="11"/>
          </p:nvPr>
        </p:nvSpPr>
        <p:spPr/>
        <p:txBody>
          <a:bodyPr/>
          <a:lstStyle/>
          <a:p>
            <a:r>
              <a:rPr lang="fr-FR" smtClean="0"/>
              <a:t>Jean-Paul Delahaye 24 avril ESPE Aix-Marseille</a:t>
            </a:r>
            <a:endParaRPr lang="fr-FR"/>
          </a:p>
        </p:txBody>
      </p:sp>
      <p:sp>
        <p:nvSpPr>
          <p:cNvPr id="6" name="Espace réservé du numéro de diapositive 5"/>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400416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8641864-815B-48FA-B62B-B1836F227130}" type="datetime1">
              <a:rPr lang="fr-FR" smtClean="0"/>
              <a:t>24/04/2019</a:t>
            </a:fld>
            <a:endParaRPr lang="fr-FR"/>
          </a:p>
        </p:txBody>
      </p:sp>
      <p:sp>
        <p:nvSpPr>
          <p:cNvPr id="5" name="Espace réservé du pied de page 4"/>
          <p:cNvSpPr>
            <a:spLocks noGrp="1"/>
          </p:cNvSpPr>
          <p:nvPr>
            <p:ph type="ftr" sz="quarter" idx="11"/>
          </p:nvPr>
        </p:nvSpPr>
        <p:spPr/>
        <p:txBody>
          <a:bodyPr/>
          <a:lstStyle/>
          <a:p>
            <a:r>
              <a:rPr lang="fr-FR" smtClean="0"/>
              <a:t>Jean-Paul Delahaye 24 avril ESPE Aix-Marseille</a:t>
            </a:r>
            <a:endParaRPr lang="fr-FR"/>
          </a:p>
        </p:txBody>
      </p:sp>
      <p:sp>
        <p:nvSpPr>
          <p:cNvPr id="6" name="Espace réservé du numéro de diapositive 5"/>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333852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BA29C6D-6928-4FD0-A765-82FF5AF09068}" type="datetime1">
              <a:rPr lang="fr-FR" smtClean="0"/>
              <a:t>24/04/2019</a:t>
            </a:fld>
            <a:endParaRPr lang="fr-FR"/>
          </a:p>
        </p:txBody>
      </p:sp>
      <p:sp>
        <p:nvSpPr>
          <p:cNvPr id="5" name="Espace réservé du pied de page 4"/>
          <p:cNvSpPr>
            <a:spLocks noGrp="1"/>
          </p:cNvSpPr>
          <p:nvPr>
            <p:ph type="ftr" sz="quarter" idx="11"/>
          </p:nvPr>
        </p:nvSpPr>
        <p:spPr/>
        <p:txBody>
          <a:bodyPr/>
          <a:lstStyle/>
          <a:p>
            <a:r>
              <a:rPr lang="fr-FR" smtClean="0"/>
              <a:t>Jean-Paul Delahaye 24 avril ESPE Aix-Marseille</a:t>
            </a:r>
            <a:endParaRPr lang="fr-FR"/>
          </a:p>
        </p:txBody>
      </p:sp>
      <p:sp>
        <p:nvSpPr>
          <p:cNvPr id="6" name="Espace réservé du numéro de diapositive 5"/>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256318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FF8073F-8921-4C7F-A465-5202686FA40D}" type="datetime1">
              <a:rPr lang="fr-FR" smtClean="0"/>
              <a:t>24/04/2019</a:t>
            </a:fld>
            <a:endParaRPr lang="fr-FR"/>
          </a:p>
        </p:txBody>
      </p:sp>
      <p:sp>
        <p:nvSpPr>
          <p:cNvPr id="6" name="Espace réservé du pied de page 5"/>
          <p:cNvSpPr>
            <a:spLocks noGrp="1"/>
          </p:cNvSpPr>
          <p:nvPr>
            <p:ph type="ftr" sz="quarter" idx="11"/>
          </p:nvPr>
        </p:nvSpPr>
        <p:spPr/>
        <p:txBody>
          <a:bodyPr/>
          <a:lstStyle/>
          <a:p>
            <a:r>
              <a:rPr lang="fr-FR" smtClean="0"/>
              <a:t>Jean-Paul Delahaye 24 avril ESPE Aix-Marseille</a:t>
            </a:r>
            <a:endParaRPr lang="fr-FR"/>
          </a:p>
        </p:txBody>
      </p:sp>
      <p:sp>
        <p:nvSpPr>
          <p:cNvPr id="7" name="Espace réservé du numéro de diapositive 6"/>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216471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79D6F5-A3BF-487E-9FA3-F6E97AA5FB75}" type="datetime1">
              <a:rPr lang="fr-FR" smtClean="0"/>
              <a:t>24/04/2019</a:t>
            </a:fld>
            <a:endParaRPr lang="fr-FR"/>
          </a:p>
        </p:txBody>
      </p:sp>
      <p:sp>
        <p:nvSpPr>
          <p:cNvPr id="8" name="Espace réservé du pied de page 7"/>
          <p:cNvSpPr>
            <a:spLocks noGrp="1"/>
          </p:cNvSpPr>
          <p:nvPr>
            <p:ph type="ftr" sz="quarter" idx="11"/>
          </p:nvPr>
        </p:nvSpPr>
        <p:spPr/>
        <p:txBody>
          <a:bodyPr/>
          <a:lstStyle/>
          <a:p>
            <a:r>
              <a:rPr lang="fr-FR" smtClean="0"/>
              <a:t>Jean-Paul Delahaye 24 avril ESPE Aix-Marseille</a:t>
            </a:r>
            <a:endParaRPr lang="fr-FR"/>
          </a:p>
        </p:txBody>
      </p:sp>
      <p:sp>
        <p:nvSpPr>
          <p:cNvPr id="9" name="Espace réservé du numéro de diapositive 8"/>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395889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D2CC181-E84D-4DC4-8F42-6171C3E970DE}" type="datetime1">
              <a:rPr lang="fr-FR" smtClean="0"/>
              <a:t>24/04/2019</a:t>
            </a:fld>
            <a:endParaRPr lang="fr-FR"/>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
        <p:nvSpPr>
          <p:cNvPr id="5" name="Espace réservé du numéro de diapositive 4"/>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132780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38E10C-FD23-41D7-8CAA-95D274C341EE}" type="datetime1">
              <a:rPr lang="fr-FR" smtClean="0"/>
              <a:t>24/04/2019</a:t>
            </a:fld>
            <a:endParaRPr lang="fr-FR"/>
          </a:p>
        </p:txBody>
      </p:sp>
      <p:sp>
        <p:nvSpPr>
          <p:cNvPr id="3" name="Espace réservé du pied de page 2"/>
          <p:cNvSpPr>
            <a:spLocks noGrp="1"/>
          </p:cNvSpPr>
          <p:nvPr>
            <p:ph type="ftr" sz="quarter" idx="11"/>
          </p:nvPr>
        </p:nvSpPr>
        <p:spPr/>
        <p:txBody>
          <a:bodyPr/>
          <a:lstStyle/>
          <a:p>
            <a:r>
              <a:rPr lang="fr-FR" smtClean="0"/>
              <a:t>Jean-Paul Delahaye 24 avril ESPE Aix-Marseille</a:t>
            </a:r>
            <a:endParaRPr lang="fr-FR"/>
          </a:p>
        </p:txBody>
      </p:sp>
      <p:sp>
        <p:nvSpPr>
          <p:cNvPr id="4" name="Espace réservé du numéro de diapositive 3"/>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24641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CC278A7-D816-4146-B08D-391F0A34F0FE}" type="datetime1">
              <a:rPr lang="fr-FR" smtClean="0"/>
              <a:t>24/04/2019</a:t>
            </a:fld>
            <a:endParaRPr lang="fr-FR"/>
          </a:p>
        </p:txBody>
      </p:sp>
      <p:sp>
        <p:nvSpPr>
          <p:cNvPr id="6" name="Espace réservé du pied de page 5"/>
          <p:cNvSpPr>
            <a:spLocks noGrp="1"/>
          </p:cNvSpPr>
          <p:nvPr>
            <p:ph type="ftr" sz="quarter" idx="11"/>
          </p:nvPr>
        </p:nvSpPr>
        <p:spPr/>
        <p:txBody>
          <a:bodyPr/>
          <a:lstStyle/>
          <a:p>
            <a:r>
              <a:rPr lang="fr-FR" smtClean="0"/>
              <a:t>Jean-Paul Delahaye 24 avril ESPE Aix-Marseille</a:t>
            </a:r>
            <a:endParaRPr lang="fr-FR"/>
          </a:p>
        </p:txBody>
      </p:sp>
      <p:sp>
        <p:nvSpPr>
          <p:cNvPr id="7" name="Espace réservé du numéro de diapositive 6"/>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211473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C140FAF-FE6E-45F8-AD6F-39C5F3BF9FD7}" type="datetime1">
              <a:rPr lang="fr-FR" smtClean="0"/>
              <a:t>24/04/2019</a:t>
            </a:fld>
            <a:endParaRPr lang="fr-FR"/>
          </a:p>
        </p:txBody>
      </p:sp>
      <p:sp>
        <p:nvSpPr>
          <p:cNvPr id="6" name="Espace réservé du pied de page 5"/>
          <p:cNvSpPr>
            <a:spLocks noGrp="1"/>
          </p:cNvSpPr>
          <p:nvPr>
            <p:ph type="ftr" sz="quarter" idx="11"/>
          </p:nvPr>
        </p:nvSpPr>
        <p:spPr/>
        <p:txBody>
          <a:bodyPr/>
          <a:lstStyle/>
          <a:p>
            <a:r>
              <a:rPr lang="fr-FR" smtClean="0"/>
              <a:t>Jean-Paul Delahaye 24 avril ESPE Aix-Marseille</a:t>
            </a:r>
            <a:endParaRPr lang="fr-FR"/>
          </a:p>
        </p:txBody>
      </p:sp>
      <p:sp>
        <p:nvSpPr>
          <p:cNvPr id="7" name="Espace réservé du numéro de diapositive 6"/>
          <p:cNvSpPr>
            <a:spLocks noGrp="1"/>
          </p:cNvSpPr>
          <p:nvPr>
            <p:ph type="sldNum" sz="quarter" idx="12"/>
          </p:nvPr>
        </p:nvSpPr>
        <p:spPr/>
        <p:txBody>
          <a:bodyPr/>
          <a:lstStyle/>
          <a:p>
            <a:fld id="{7C19C029-89B1-4DEC-B3B4-9366A894E76C}" type="slidenum">
              <a:rPr lang="fr-FR" smtClean="0"/>
              <a:t>‹N°›</a:t>
            </a:fld>
            <a:endParaRPr lang="fr-FR"/>
          </a:p>
        </p:txBody>
      </p:sp>
    </p:spTree>
    <p:extLst>
      <p:ext uri="{BB962C8B-B14F-4D97-AF65-F5344CB8AC3E}">
        <p14:creationId xmlns:p14="http://schemas.microsoft.com/office/powerpoint/2010/main" val="82544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DE369-24F2-4FFF-95D3-F4B109F3DF08}" type="datetime1">
              <a:rPr lang="fr-FR" smtClean="0"/>
              <a:t>24/04/2019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Jean-Paul Delahaye 24 avril ESPE Aix-Marseille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9C029-89B1-4DEC-B3B4-9366A894E76C}" type="slidenum">
              <a:rPr lang="fr-FR" smtClean="0"/>
              <a:t>‹N°›</a:t>
            </a:fld>
            <a:endParaRPr lang="fr-FR"/>
          </a:p>
        </p:txBody>
      </p:sp>
    </p:spTree>
    <p:extLst>
      <p:ext uri="{BB962C8B-B14F-4D97-AF65-F5344CB8AC3E}">
        <p14:creationId xmlns:p14="http://schemas.microsoft.com/office/powerpoint/2010/main" val="175006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5.emf"/><Relationship Id="rId4" Type="http://schemas.openxmlformats.org/officeDocument/2006/relationships/oleObject" Targe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rPr>
              <a:t>Ce que la pauvreté fait à l’école</a:t>
            </a:r>
            <a:br>
              <a:rPr lang="fr-FR" b="1" dirty="0" smtClean="0">
                <a:solidFill>
                  <a:srgbClr val="FF0000"/>
                </a:solidFill>
              </a:rPr>
            </a:br>
            <a:r>
              <a:rPr lang="fr-FR" b="1" dirty="0" smtClean="0">
                <a:solidFill>
                  <a:srgbClr val="FF0000"/>
                </a:solidFill>
              </a:rPr>
              <a:t>Ce que l’école fait de la pauvreté</a:t>
            </a:r>
            <a:endParaRPr lang="fr-FR" dirty="0">
              <a:solidFill>
                <a:srgbClr val="FF0000"/>
              </a:solidFill>
            </a:endParaRPr>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814497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endParaRPr lang="fr-FR" sz="2800" dirty="0"/>
          </a:p>
        </p:txBody>
      </p:sp>
      <p:sp>
        <p:nvSpPr>
          <p:cNvPr id="3" name="Espace réservé du contenu 2"/>
          <p:cNvSpPr>
            <a:spLocks noGrp="1"/>
          </p:cNvSpPr>
          <p:nvPr>
            <p:ph idx="1"/>
          </p:nvPr>
        </p:nvSpPr>
        <p:spPr/>
        <p:txBody>
          <a:bodyPr>
            <a:normAutofit fontScale="92500" lnSpcReduction="20000"/>
          </a:bodyPr>
          <a:lstStyle/>
          <a:p>
            <a:r>
              <a:rPr lang="fr-FR" sz="2400" b="1" dirty="0" smtClean="0">
                <a:solidFill>
                  <a:srgbClr val="FF0000"/>
                </a:solidFill>
              </a:rPr>
              <a:t>Comment un élève peut-il apprendre sereinement quand sa famille ne peut pas </a:t>
            </a:r>
            <a:r>
              <a:rPr lang="fr-FR" sz="2400" b="1" dirty="0">
                <a:solidFill>
                  <a:srgbClr val="FF0000"/>
                </a:solidFill>
              </a:rPr>
              <a:t>payer les photos de classe ou acheter les fournitures </a:t>
            </a:r>
            <a:r>
              <a:rPr lang="fr-FR" sz="2400" b="1" dirty="0" smtClean="0">
                <a:solidFill>
                  <a:srgbClr val="FF0000"/>
                </a:solidFill>
              </a:rPr>
              <a:t>scolaires?</a:t>
            </a:r>
          </a:p>
          <a:p>
            <a:r>
              <a:rPr lang="fr-FR" sz="2400" b="1" dirty="0" smtClean="0">
                <a:solidFill>
                  <a:srgbClr val="FF0000"/>
                </a:solidFill>
              </a:rPr>
              <a:t>Comment un élève peut-il apprendre sereinement quand il est mal soigné?</a:t>
            </a:r>
          </a:p>
          <a:p>
            <a:pPr marL="381000" indent="-381000" fontAlgn="base">
              <a:lnSpc>
                <a:spcPct val="80000"/>
              </a:lnSpc>
              <a:spcBef>
                <a:spcPts val="1200"/>
              </a:spcBef>
              <a:spcAft>
                <a:spcPct val="0"/>
              </a:spcAft>
              <a:buFont typeface="Arial" charset="0"/>
              <a:buChar char="■"/>
            </a:pPr>
            <a:r>
              <a:rPr lang="fr-FR" sz="2400" b="1" dirty="0" smtClean="0">
                <a:solidFill>
                  <a:schemeClr val="tx1"/>
                </a:solidFill>
              </a:rPr>
              <a:t>« </a:t>
            </a:r>
            <a:r>
              <a:rPr lang="fr-FR" sz="2400" b="1" i="1" dirty="0" smtClean="0">
                <a:solidFill>
                  <a:schemeClr val="tx1"/>
                </a:solidFill>
              </a:rPr>
              <a:t>L’école devient un lieu de prévention et un lieu de soin ce qui est accentué par l’augmentation de la précarité et la désertification des cabinets médicaux dans certains quartiers. Les familles viennent consulter à l’école pour voir si cela vaut la peine d’aller chez le médecin </a:t>
            </a:r>
            <a:r>
              <a:rPr lang="fr-FR" sz="2400" b="1" dirty="0" smtClean="0">
                <a:solidFill>
                  <a:schemeClr val="tx1"/>
                </a:solidFill>
              </a:rPr>
              <a:t>». </a:t>
            </a:r>
            <a:r>
              <a:rPr lang="fr-FR" sz="2400" dirty="0" smtClean="0"/>
              <a:t>Enseignants des écoles de Bobigny, académie de Créteil.</a:t>
            </a:r>
          </a:p>
          <a:p>
            <a:pPr marL="381000" indent="-381000" fontAlgn="base">
              <a:lnSpc>
                <a:spcPct val="80000"/>
              </a:lnSpc>
              <a:spcBef>
                <a:spcPts val="1200"/>
              </a:spcBef>
              <a:spcAft>
                <a:spcPct val="0"/>
              </a:spcAft>
              <a:buFont typeface="Arial" charset="0"/>
              <a:buChar char="■"/>
            </a:pPr>
            <a:r>
              <a:rPr lang="fr-FR" sz="2400" b="1" i="1" dirty="0" smtClean="0">
                <a:solidFill>
                  <a:schemeClr val="tx1"/>
                </a:solidFill>
              </a:rPr>
              <a:t>« Dans les écoles REP du Havre, 40 % des caries dentaires ne sont pas soignées ».</a:t>
            </a:r>
            <a:r>
              <a:rPr lang="fr-FR" sz="2400" b="1" i="1" dirty="0" smtClean="0"/>
              <a:t> </a:t>
            </a:r>
            <a:r>
              <a:rPr lang="fr-FR" sz="2400" dirty="0" smtClean="0"/>
              <a:t>Enseignants et personnels de santé, Le Havre.</a:t>
            </a:r>
            <a:endParaRPr lang="fr-FR" sz="2400" b="1" i="1" dirty="0" smtClean="0">
              <a:solidFill>
                <a:schemeClr val="hlink"/>
              </a:solidFill>
            </a:endParaRPr>
          </a:p>
          <a:p>
            <a:pPr marL="381000" indent="-381000">
              <a:lnSpc>
                <a:spcPct val="80000"/>
              </a:lnSpc>
              <a:buFont typeface="Arial" charset="0"/>
              <a:buChar char="■"/>
            </a:pPr>
            <a:r>
              <a:rPr lang="fr-FR" sz="2400" dirty="0" smtClean="0"/>
              <a:t> </a:t>
            </a:r>
            <a:r>
              <a:rPr lang="fr-FR" sz="2400" b="1" i="1" dirty="0" smtClean="0">
                <a:solidFill>
                  <a:schemeClr val="tx1"/>
                </a:solidFill>
              </a:rPr>
              <a:t>« L’offre de soins est plus restreinte [en zone rurale], mais s’y ajoute le gros problème de l’accessibilité aux soins (problèmes de transports, d’horaires, etc.). Nous avons donc beaucoup plus de difficultés pour la prise en charge des problèmes dépistés ». </a:t>
            </a:r>
            <a:r>
              <a:rPr lang="fr-FR" sz="2400" dirty="0" smtClean="0"/>
              <a:t>Médecins de l’éducation nationale, académie de Nancy-Metz.</a:t>
            </a:r>
          </a:p>
          <a:p>
            <a:pPr marL="0" indent="0">
              <a:lnSpc>
                <a:spcPct val="80000"/>
              </a:lnSpc>
              <a:buNone/>
            </a:pPr>
            <a:endParaRPr lang="fr-FR" sz="2400" dirty="0" smtClean="0">
              <a:solidFill>
                <a:srgbClr val="FF0000"/>
              </a:solidFill>
            </a:endParaRPr>
          </a:p>
          <a:p>
            <a:endParaRPr lang="fr-FR" sz="24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318722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solidFill>
                  <a:srgbClr val="FF0000"/>
                </a:solidFill>
              </a:rPr>
              <a:t>Ce que la pauvreté fait à l’école</a:t>
            </a:r>
            <a:r>
              <a:rPr lang="fr-FR" sz="3100" b="1" dirty="0" smtClean="0"/>
              <a:t/>
            </a:r>
            <a:br>
              <a:rPr lang="fr-FR" sz="3100" b="1" dirty="0" smtClean="0"/>
            </a:br>
            <a:r>
              <a:rPr lang="fr-FR" sz="3100" b="1" dirty="0" smtClean="0"/>
              <a:t>L’école n’est pas responsable de tout</a:t>
            </a:r>
            <a:r>
              <a:rPr lang="fr-FR" sz="1600" dirty="0" smtClean="0"/>
              <a:t/>
            </a:r>
            <a:br>
              <a:rPr lang="fr-FR" sz="1600" dirty="0" smtClean="0"/>
            </a:br>
            <a:r>
              <a:rPr lang="fr-FR" sz="1800" dirty="0" smtClean="0"/>
              <a:t/>
            </a:r>
            <a:br>
              <a:rPr lang="fr-FR" sz="1800" dirty="0" smtClean="0"/>
            </a:br>
            <a:endParaRPr lang="fr-FR" sz="1800" dirty="0"/>
          </a:p>
        </p:txBody>
      </p:sp>
      <p:sp>
        <p:nvSpPr>
          <p:cNvPr id="3" name="Espace réservé du contenu 2"/>
          <p:cNvSpPr>
            <a:spLocks noGrp="1"/>
          </p:cNvSpPr>
          <p:nvPr>
            <p:ph idx="1"/>
          </p:nvPr>
        </p:nvSpPr>
        <p:spPr/>
        <p:txBody>
          <a:bodyPr>
            <a:normAutofit fontScale="70000" lnSpcReduction="20000"/>
          </a:bodyPr>
          <a:lstStyle/>
          <a:p>
            <a:r>
              <a:rPr lang="fr-FR" dirty="0" smtClean="0"/>
              <a:t>« …Le </a:t>
            </a:r>
            <a:r>
              <a:rPr lang="fr-FR" dirty="0"/>
              <a:t>poids des facteurs exogènes susceptibles de contrarier les effets positifs de la politique publique ne doit pas être </a:t>
            </a:r>
            <a:r>
              <a:rPr lang="fr-FR" dirty="0" smtClean="0"/>
              <a:t>négligé… Le </a:t>
            </a:r>
            <a:r>
              <a:rPr lang="fr-FR" dirty="0"/>
              <a:t>taux de personnes vivant sous le seuil de </a:t>
            </a:r>
            <a:r>
              <a:rPr lang="fr-FR" dirty="0" smtClean="0"/>
              <a:t>pauvreté [ dans les territoires en difficulté]  a atteint [dans les quartiers Politique de la Ville] </a:t>
            </a:r>
            <a:r>
              <a:rPr lang="fr-FR" dirty="0"/>
              <a:t>42,6 % en 2013 alors qu’il y était de 30,5 % en 2006, la part des allocataires du RSA socle (25,5 % en 2016) y est deux fois plus importante que dans le reste du pays (12,6 %) et le taux de chômage s’y situait à 25,3 % en 2016 contre 20 % douze ans plus </a:t>
            </a:r>
            <a:r>
              <a:rPr lang="fr-FR" dirty="0" smtClean="0"/>
              <a:t>tôt ». </a:t>
            </a:r>
            <a:r>
              <a:rPr lang="fr-FR" sz="2600" dirty="0"/>
              <a:t>Rapport de la Cour des Comptes, octobre </a:t>
            </a:r>
            <a:r>
              <a:rPr lang="fr-FR" sz="2600" dirty="0" smtClean="0"/>
              <a:t>2018, </a:t>
            </a:r>
            <a:r>
              <a:rPr lang="fr-FR" sz="2600" i="1" dirty="0" smtClean="0"/>
              <a:t>L’éducation prioritaire.</a:t>
            </a:r>
          </a:p>
          <a:p>
            <a:r>
              <a:rPr lang="fr-FR" b="1" dirty="0" smtClean="0"/>
              <a:t>« Quiconque ne rattache pas le problème scolaire ou plutôt le problème de l’éducation à l’ensemble du problème social, se condamne à des efforts ou à des rêves stériles »</a:t>
            </a:r>
            <a:r>
              <a:rPr lang="fr-FR" dirty="0" smtClean="0"/>
              <a:t> </a:t>
            </a:r>
            <a:r>
              <a:rPr lang="fr-FR" sz="2600" dirty="0" smtClean="0"/>
              <a:t>Jean Jaurès, 1906.</a:t>
            </a:r>
          </a:p>
          <a:p>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36281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br>
              <a:rPr lang="fr-FR" sz="2800" b="1" dirty="0" smtClean="0">
                <a:solidFill>
                  <a:srgbClr val="FF0000"/>
                </a:solidFill>
              </a:rPr>
            </a:br>
            <a:r>
              <a:rPr lang="fr-FR" sz="2800" b="1" dirty="0" smtClean="0">
                <a:solidFill>
                  <a:srgbClr val="FF0000"/>
                </a:solidFill>
              </a:rPr>
              <a:t>Ce que l’école fait de la pauvreté</a:t>
            </a:r>
            <a:endParaRPr lang="fr-FR" sz="2800" b="1" dirty="0">
              <a:solidFill>
                <a:srgbClr val="FF0000"/>
              </a:solidFill>
            </a:endParaRPr>
          </a:p>
        </p:txBody>
      </p:sp>
      <p:sp>
        <p:nvSpPr>
          <p:cNvPr id="3" name="Espace réservé du contenu 2"/>
          <p:cNvSpPr>
            <a:spLocks noGrp="1"/>
          </p:cNvSpPr>
          <p:nvPr>
            <p:ph idx="1"/>
          </p:nvPr>
        </p:nvSpPr>
        <p:spPr/>
        <p:txBody>
          <a:bodyPr/>
          <a:lstStyle/>
          <a:p>
            <a:endParaRPr lang="fr-FR" dirty="0" smtClean="0"/>
          </a:p>
          <a:p>
            <a:endParaRPr lang="fr-FR" dirty="0"/>
          </a:p>
          <a:p>
            <a:pPr algn="ctr"/>
            <a:r>
              <a:rPr lang="fr-FR" sz="4000" b="1" dirty="0" smtClean="0">
                <a:solidFill>
                  <a:srgbClr val="FF0000"/>
                </a:solidFill>
              </a:rPr>
              <a:t>Ce que l’école fait de la pauvreté</a:t>
            </a:r>
            <a:endParaRPr lang="fr-FR" sz="40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111763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L’école n’a pas à rougir de ce qu’elle fait. </a:t>
            </a:r>
            <a:br>
              <a:rPr lang="fr-FR" sz="2800" dirty="0" smtClean="0"/>
            </a:br>
            <a:r>
              <a:rPr lang="fr-FR" sz="2800" dirty="0" smtClean="0"/>
              <a:t>Ce n’est pas l’école qui aggrave pas les inégalités.</a:t>
            </a:r>
            <a:endParaRPr lang="fr-FR" sz="28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314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idx="4294967295"/>
          </p:nvPr>
        </p:nvSpPr>
        <p:spPr>
          <a:xfrm>
            <a:off x="684213" y="115888"/>
            <a:ext cx="7920037" cy="720725"/>
          </a:xfrm>
        </p:spPr>
        <p:txBody>
          <a:bodyPr anchor="ctr">
            <a:normAutofit fontScale="90000"/>
          </a:bodyPr>
          <a:lstStyle/>
          <a:p>
            <a:pPr eaLnBrk="1" hangingPunct="1">
              <a:buFont typeface="Wingdings 3" pitchFamily="18" charset="2"/>
              <a:buChar char="è"/>
              <a:defRPr/>
            </a:pPr>
            <a:r>
              <a:rPr lang="fr-FR" sz="2400" dirty="0" smtClean="0">
                <a:solidFill>
                  <a:srgbClr val="002060"/>
                </a:solidFill>
              </a:rPr>
              <a:t>Pourcentage de bacheliers dans une génération</a:t>
            </a:r>
            <a:r>
              <a:rPr lang="fr-FR" sz="2400" b="0" dirty="0" smtClean="0"/>
              <a:t/>
            </a:r>
            <a:br>
              <a:rPr lang="fr-FR" sz="2400" b="0" dirty="0" smtClean="0"/>
            </a:br>
            <a:endParaRPr lang="fr-FR" sz="2400" b="0" dirty="0" smtClean="0"/>
          </a:p>
        </p:txBody>
      </p:sp>
      <p:graphicFrame>
        <p:nvGraphicFramePr>
          <p:cNvPr id="7" name="Graphique 6"/>
          <p:cNvGraphicFramePr>
            <a:graphicFrameLocks noGrp="1"/>
          </p:cNvGraphicFramePr>
          <p:nvPr/>
        </p:nvGraphicFramePr>
        <p:xfrm>
          <a:off x="755576" y="1125538"/>
          <a:ext cx="8266920" cy="5039765"/>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p:cNvSpPr txBox="1"/>
          <p:nvPr/>
        </p:nvSpPr>
        <p:spPr>
          <a:xfrm>
            <a:off x="6156325" y="5013325"/>
            <a:ext cx="719138" cy="276225"/>
          </a:xfrm>
          <a:prstGeom prst="rect">
            <a:avLst/>
          </a:prstGeom>
          <a:solidFill>
            <a:schemeClr val="bg1">
              <a:lumMod val="95000"/>
            </a:schemeClr>
          </a:solidFill>
        </p:spPr>
        <p:txBody>
          <a:bodyPr>
            <a:spAutoFit/>
          </a:bodyPr>
          <a:lstStyle/>
          <a:p>
            <a:pPr eaLnBrk="1" hangingPunct="1">
              <a:defRPr/>
            </a:pPr>
            <a:r>
              <a:rPr lang="fr-FR" sz="1200" b="1" dirty="0">
                <a:latin typeface="+mn-lt"/>
              </a:rPr>
              <a:t>général</a:t>
            </a:r>
          </a:p>
        </p:txBody>
      </p:sp>
      <p:sp>
        <p:nvSpPr>
          <p:cNvPr id="9" name="ZoneTexte 8"/>
          <p:cNvSpPr txBox="1"/>
          <p:nvPr/>
        </p:nvSpPr>
        <p:spPr>
          <a:xfrm>
            <a:off x="6588125" y="3789363"/>
            <a:ext cx="1223963" cy="276225"/>
          </a:xfrm>
          <a:prstGeom prst="rect">
            <a:avLst/>
          </a:prstGeom>
          <a:solidFill>
            <a:schemeClr val="bg1">
              <a:lumMod val="95000"/>
            </a:schemeClr>
          </a:solidFill>
        </p:spPr>
        <p:txBody>
          <a:bodyPr>
            <a:spAutoFit/>
          </a:bodyPr>
          <a:lstStyle/>
          <a:p>
            <a:pPr eaLnBrk="1" hangingPunct="1">
              <a:defRPr/>
            </a:pPr>
            <a:r>
              <a:rPr lang="fr-FR" sz="1200" b="1" dirty="0">
                <a:latin typeface="+mn-lt"/>
              </a:rPr>
              <a:t>technologique</a:t>
            </a:r>
          </a:p>
        </p:txBody>
      </p:sp>
      <p:sp>
        <p:nvSpPr>
          <p:cNvPr id="10" name="ZoneTexte 9"/>
          <p:cNvSpPr txBox="1"/>
          <p:nvPr/>
        </p:nvSpPr>
        <p:spPr>
          <a:xfrm>
            <a:off x="6659563" y="2997200"/>
            <a:ext cx="1081087" cy="276225"/>
          </a:xfrm>
          <a:prstGeom prst="rect">
            <a:avLst/>
          </a:prstGeom>
          <a:solidFill>
            <a:schemeClr val="bg1">
              <a:lumMod val="95000"/>
            </a:schemeClr>
          </a:solidFill>
        </p:spPr>
        <p:txBody>
          <a:bodyPr>
            <a:spAutoFit/>
          </a:bodyPr>
          <a:lstStyle/>
          <a:p>
            <a:pPr eaLnBrk="1" hangingPunct="1">
              <a:defRPr/>
            </a:pPr>
            <a:r>
              <a:rPr lang="fr-FR" sz="1200" b="1" dirty="0">
                <a:latin typeface="+mn-lt"/>
              </a:rPr>
              <a:t>professionnel</a:t>
            </a:r>
          </a:p>
        </p:txBody>
      </p:sp>
      <p:pic>
        <p:nvPicPr>
          <p:cNvPr id="13320"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11188"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pied de page 1"/>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4267445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l’école fait de la pauvreté</a:t>
            </a:r>
            <a:endParaRPr lang="fr-FR" sz="2800" dirty="0"/>
          </a:p>
        </p:txBody>
      </p:sp>
      <p:sp>
        <p:nvSpPr>
          <p:cNvPr id="3" name="Espace réservé du contenu 2"/>
          <p:cNvSpPr>
            <a:spLocks noGrp="1"/>
          </p:cNvSpPr>
          <p:nvPr>
            <p:ph idx="1"/>
          </p:nvPr>
        </p:nvSpPr>
        <p:spPr>
          <a:xfrm>
            <a:off x="251520" y="1916832"/>
            <a:ext cx="8712968" cy="4525963"/>
          </a:xfrm>
        </p:spPr>
        <p:txBody>
          <a:bodyPr>
            <a:normAutofit lnSpcReduction="10000"/>
          </a:bodyPr>
          <a:lstStyle/>
          <a:p>
            <a:r>
              <a:rPr lang="fr-FR" sz="2400" b="1" dirty="0" smtClean="0">
                <a:solidFill>
                  <a:srgbClr val="FF0000"/>
                </a:solidFill>
              </a:rPr>
              <a:t>90 % des enfants d’enseignants et de cadres supérieurs </a:t>
            </a:r>
            <a:r>
              <a:rPr lang="fr-FR" sz="2400" b="1" dirty="0" smtClean="0">
                <a:solidFill>
                  <a:schemeClr val="tx1"/>
                </a:solidFill>
              </a:rPr>
              <a:t>qui entrent en 6</a:t>
            </a:r>
            <a:r>
              <a:rPr lang="fr-FR" sz="2400" b="1" baseline="30000" dirty="0" smtClean="0">
                <a:solidFill>
                  <a:schemeClr val="tx1"/>
                </a:solidFill>
              </a:rPr>
              <a:t>e</a:t>
            </a:r>
            <a:r>
              <a:rPr lang="fr-FR" sz="2400" b="1" dirty="0" smtClean="0">
                <a:solidFill>
                  <a:schemeClr val="tx1"/>
                </a:solidFill>
              </a:rPr>
              <a:t> obtiennent un baccalauréat 7 ans après; c’est le cas pour </a:t>
            </a:r>
            <a:r>
              <a:rPr lang="fr-FR" sz="2400" b="1" dirty="0" smtClean="0">
                <a:solidFill>
                  <a:srgbClr val="FF0000"/>
                </a:solidFill>
              </a:rPr>
              <a:t>40 % des enfants d’ouvriers seulement</a:t>
            </a:r>
            <a:r>
              <a:rPr lang="fr-FR" sz="2400" b="1" dirty="0" smtClean="0">
                <a:solidFill>
                  <a:schemeClr val="tx1"/>
                </a:solidFill>
              </a:rPr>
              <a:t>.</a:t>
            </a:r>
          </a:p>
          <a:p>
            <a:r>
              <a:rPr lang="fr-FR" sz="2400" b="1" dirty="0"/>
              <a:t>Les enfants d’</a:t>
            </a:r>
            <a:r>
              <a:rPr lang="fr-FR" sz="2400" b="1" dirty="0">
                <a:solidFill>
                  <a:srgbClr val="FF0000"/>
                </a:solidFill>
              </a:rPr>
              <a:t>ouvriers</a:t>
            </a:r>
            <a:r>
              <a:rPr lang="fr-FR" sz="2400" b="1" dirty="0"/>
              <a:t> obtiennent pour </a:t>
            </a:r>
            <a:r>
              <a:rPr lang="fr-FR" sz="2400" b="1" dirty="0">
                <a:solidFill>
                  <a:srgbClr val="FF0000"/>
                </a:solidFill>
              </a:rPr>
              <a:t>70 % d’entre eux un baccalauréat professionnel ou technologique</a:t>
            </a:r>
            <a:r>
              <a:rPr lang="fr-FR" sz="2400" b="1" dirty="0"/>
              <a:t>, les enfants de </a:t>
            </a:r>
            <a:r>
              <a:rPr lang="fr-FR" sz="2400" b="1" dirty="0">
                <a:solidFill>
                  <a:srgbClr val="FF0000"/>
                </a:solidFill>
              </a:rPr>
              <a:t>cadres et d’enseignants </a:t>
            </a:r>
            <a:r>
              <a:rPr lang="fr-FR" sz="2400" b="1" dirty="0"/>
              <a:t>se retrouvent à </a:t>
            </a:r>
            <a:r>
              <a:rPr lang="fr-FR" sz="2400" b="1" dirty="0">
                <a:solidFill>
                  <a:srgbClr val="FF0000"/>
                </a:solidFill>
              </a:rPr>
              <a:t>75 % dans la filière générale.</a:t>
            </a:r>
            <a:r>
              <a:rPr lang="fr-FR" sz="2400" b="1" dirty="0"/>
              <a:t> En France, qui prétend être le pays du « vivre ensemble », on ne scolarise pas ensemble</a:t>
            </a:r>
            <a:r>
              <a:rPr lang="fr-FR" sz="2400" b="1" dirty="0" smtClean="0"/>
              <a:t>.</a:t>
            </a:r>
          </a:p>
          <a:p>
            <a:r>
              <a:rPr lang="fr-FR" sz="2400" b="1" dirty="0" smtClean="0">
                <a:solidFill>
                  <a:srgbClr val="FF0000"/>
                </a:solidFill>
              </a:rPr>
              <a:t>84 % </a:t>
            </a:r>
            <a:r>
              <a:rPr lang="fr-FR" sz="2400" b="1" dirty="0" smtClean="0"/>
              <a:t>des élèves de section générale et professionnelle adaptée </a:t>
            </a:r>
            <a:r>
              <a:rPr lang="fr-FR" sz="2400" b="1" dirty="0" smtClean="0">
                <a:solidFill>
                  <a:srgbClr val="FF0000"/>
                </a:solidFill>
              </a:rPr>
              <a:t>(SEGPA) </a:t>
            </a:r>
            <a:r>
              <a:rPr lang="fr-FR" sz="2400" b="1" dirty="0" smtClean="0"/>
              <a:t>sont des enfants de familles de </a:t>
            </a:r>
            <a:r>
              <a:rPr lang="fr-FR" sz="2400" b="1" dirty="0" smtClean="0">
                <a:solidFill>
                  <a:srgbClr val="FF0000"/>
                </a:solidFill>
              </a:rPr>
              <a:t>CSP défavorisées</a:t>
            </a:r>
            <a:r>
              <a:rPr lang="fr-FR" sz="2400" b="1" dirty="0" smtClean="0"/>
              <a:t>.</a:t>
            </a:r>
          </a:p>
          <a:p>
            <a:r>
              <a:rPr lang="fr-FR" sz="2400" b="1" dirty="0" smtClean="0"/>
              <a:t>Parmi les « </a:t>
            </a:r>
            <a:r>
              <a:rPr lang="fr-FR" sz="2400" b="1" dirty="0" smtClean="0">
                <a:solidFill>
                  <a:srgbClr val="FF0000"/>
                </a:solidFill>
              </a:rPr>
              <a:t>décrocheurs</a:t>
            </a:r>
            <a:r>
              <a:rPr lang="fr-FR" sz="2400" b="1" dirty="0" smtClean="0"/>
              <a:t> », 5 % d’enfants de cadres, </a:t>
            </a:r>
            <a:r>
              <a:rPr lang="fr-FR" sz="2400" b="1" dirty="0" smtClean="0">
                <a:solidFill>
                  <a:srgbClr val="FF0000"/>
                </a:solidFill>
              </a:rPr>
              <a:t>45 % d’enfants d’ouvriers.</a:t>
            </a:r>
          </a:p>
          <a:p>
            <a:pPr marL="0" indent="0">
              <a:buNone/>
            </a:pPr>
            <a:endParaRPr lang="fr-FR" sz="2400" b="1" dirty="0" smtClean="0">
              <a:solidFill>
                <a:schemeClr val="tx1"/>
              </a:solidFill>
            </a:endParaRPr>
          </a:p>
          <a:p>
            <a:endParaRPr lang="fr-FR" sz="24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11369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544616" cy="5721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1637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1"/>
          <p:cNvSpPr>
            <a:spLocks noGrp="1"/>
          </p:cNvSpPr>
          <p:nvPr>
            <p:ph type="ftr" sz="quarter" idx="4294967295"/>
          </p:nvPr>
        </p:nvSpPr>
        <p:spPr>
          <a:xfrm>
            <a:off x="457200" y="6356350"/>
            <a:ext cx="2133600" cy="365125"/>
          </a:xfrm>
          <a:prstGeom prst="rect">
            <a:avLst/>
          </a:prstGeom>
        </p:spPr>
        <p:txBody>
          <a:bodyPr anchor="ctr"/>
          <a:lstStyle/>
          <a:p>
            <a:pPr algn="r" fontAlgn="auto">
              <a:spcBef>
                <a:spcPts val="0"/>
              </a:spcBef>
              <a:spcAft>
                <a:spcPts val="0"/>
              </a:spcAft>
              <a:defRPr/>
            </a:pPr>
            <a:r>
              <a:rPr lang="fr-FR" sz="1200" b="1" smtClean="0">
                <a:solidFill>
                  <a:schemeClr val="tx1">
                    <a:tint val="75000"/>
                  </a:schemeClr>
                </a:solidFill>
                <a:latin typeface="+mn-lt"/>
              </a:rPr>
              <a:t>Jean-Paul Delahaye 24 avril ESPE Aix-Marseille</a:t>
            </a:r>
            <a:endParaRPr lang="fr-FR" sz="1200" b="1">
              <a:solidFill>
                <a:schemeClr val="tx1">
                  <a:tint val="75000"/>
                </a:schemeClr>
              </a:solidFill>
              <a:latin typeface="+mn-lt"/>
            </a:endParaRPr>
          </a:p>
        </p:txBody>
      </p:sp>
      <p:graphicFrame>
        <p:nvGraphicFramePr>
          <p:cNvPr id="6" name="Graphique 5"/>
          <p:cNvGraphicFramePr>
            <a:graphicFrameLocks/>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1925051"/>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1"/>
          <p:cNvSpPr>
            <a:spLocks noGrp="1"/>
          </p:cNvSpPr>
          <p:nvPr>
            <p:ph type="ftr" sz="quarter" idx="4294967295"/>
          </p:nvPr>
        </p:nvSpPr>
        <p:spPr>
          <a:xfrm>
            <a:off x="1619250" y="6237288"/>
            <a:ext cx="1800225" cy="215900"/>
          </a:xfrm>
          <a:prstGeom prst="rect">
            <a:avLst/>
          </a:prstGeom>
        </p:spPr>
        <p:txBody>
          <a:bodyPr anchor="ctr"/>
          <a:lstStyle/>
          <a:p>
            <a:pPr algn="r" fontAlgn="auto">
              <a:spcBef>
                <a:spcPts val="0"/>
              </a:spcBef>
              <a:spcAft>
                <a:spcPts val="0"/>
              </a:spcAft>
              <a:defRPr/>
            </a:pPr>
            <a:r>
              <a:rPr lang="fr-FR" sz="1000" b="1" smtClean="0">
                <a:solidFill>
                  <a:srgbClr val="002060"/>
                </a:solidFill>
                <a:latin typeface="+mn-lt"/>
              </a:rPr>
              <a:t>Jean-Paul Delahaye 24 avril ESPE Aix-Marseille</a:t>
            </a:r>
            <a:endParaRPr lang="fr-FR" sz="1000" b="1">
              <a:solidFill>
                <a:srgbClr val="002060"/>
              </a:solidFill>
              <a:latin typeface="+mn-lt"/>
            </a:endParaRPr>
          </a:p>
        </p:txBody>
      </p:sp>
      <p:graphicFrame>
        <p:nvGraphicFramePr>
          <p:cNvPr id="2066" name="Object 18"/>
          <p:cNvGraphicFramePr>
            <a:graphicFrameLocks noChangeAspect="1"/>
          </p:cNvGraphicFramePr>
          <p:nvPr>
            <p:extLst>
              <p:ext uri="{D42A27DB-BD31-4B8C-83A1-F6EECF244321}">
                <p14:modId xmlns:p14="http://schemas.microsoft.com/office/powerpoint/2010/main" val="3961292828"/>
              </p:ext>
            </p:extLst>
          </p:nvPr>
        </p:nvGraphicFramePr>
        <p:xfrm>
          <a:off x="611188" y="620713"/>
          <a:ext cx="8353425" cy="5495925"/>
        </p:xfrm>
        <a:graphic>
          <a:graphicData uri="http://schemas.openxmlformats.org/presentationml/2006/ole">
            <mc:AlternateContent xmlns:mc="http://schemas.openxmlformats.org/markup-compatibility/2006">
              <mc:Choice xmlns:v="urn:schemas-microsoft-com:vml" Requires="v">
                <p:oleObj spid="_x0000_s1042" name="Feuille de calcul" r:id="rId4" imgW="9401175" imgH="6172271" progId="Excel.Sheet.12">
                  <p:link updateAutomatic="1"/>
                </p:oleObj>
              </mc:Choice>
              <mc:Fallback>
                <p:oleObj name="Feuille de calcul" r:id="rId4" imgW="9401175" imgH="6172271" progId="Excel.Sheet.12">
                  <p:link updateAutomatic="1"/>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94" r="2103" b="3572"/>
                      <a:stretch>
                        <a:fillRect/>
                      </a:stretch>
                    </p:blipFill>
                    <p:spPr bwMode="auto">
                      <a:xfrm>
                        <a:off x="611188" y="620713"/>
                        <a:ext cx="8353425" cy="549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8" name="Rectangle 4"/>
          <p:cNvSpPr txBox="1">
            <a:spLocks noChangeArrowheads="1"/>
          </p:cNvSpPr>
          <p:nvPr/>
        </p:nvSpPr>
        <p:spPr bwMode="auto">
          <a:xfrm>
            <a:off x="684213" y="0"/>
            <a:ext cx="7375525" cy="731838"/>
          </a:xfrm>
          <a:prstGeom prst="rect">
            <a:avLst/>
          </a:prstGeom>
          <a:noFill/>
          <a:ln w="9525">
            <a:noFill/>
            <a:miter lim="800000"/>
            <a:headEnd/>
            <a:tailEnd/>
          </a:ln>
        </p:spPr>
        <p:txBody>
          <a:bodyPr/>
          <a:lstStyle/>
          <a:p>
            <a:pPr marL="622300" indent="-622300">
              <a:buFont typeface="Wingdings 3" pitchFamily="18" charset="2"/>
              <a:buChar char="è"/>
            </a:pPr>
            <a:r>
              <a:rPr lang="fr-FR" altLang="fr-FR" sz="3200" b="1">
                <a:solidFill>
                  <a:srgbClr val="002060"/>
                </a:solidFill>
                <a:latin typeface="Calibri" pitchFamily="34" charset="0"/>
              </a:rPr>
              <a:t>Efficacité et équité (2003)</a:t>
            </a:r>
          </a:p>
        </p:txBody>
      </p:sp>
      <p:pic>
        <p:nvPicPr>
          <p:cNvPr id="2069" name="Picture 19"/>
          <p:cNvPicPr>
            <a:picLocks noChangeAspect="1" noChangeArrowheads="1"/>
          </p:cNvPicPr>
          <p:nvPr/>
        </p:nvPicPr>
        <p:blipFill>
          <a:blip r:embed="rId6"/>
          <a:srcRect/>
          <a:stretch>
            <a:fillRect/>
          </a:stretch>
        </p:blipFill>
        <p:spPr bwMode="auto">
          <a:xfrm>
            <a:off x="0" y="0"/>
            <a:ext cx="625475" cy="981075"/>
          </a:xfrm>
          <a:prstGeom prst="rect">
            <a:avLst/>
          </a:prstGeom>
          <a:noFill/>
          <a:ln w="9525">
            <a:noFill/>
            <a:miter lim="800000"/>
            <a:headEnd/>
            <a:tailEnd/>
          </a:ln>
        </p:spPr>
      </p:pic>
    </p:spTree>
    <p:extLst>
      <p:ext uri="{BB962C8B-B14F-4D97-AF65-F5344CB8AC3E}">
        <p14:creationId xmlns:p14="http://schemas.microsoft.com/office/powerpoint/2010/main" val="3675990521"/>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1"/>
          <p:cNvSpPr>
            <a:spLocks noGrp="1"/>
          </p:cNvSpPr>
          <p:nvPr>
            <p:ph type="ftr" sz="quarter" idx="4294967295"/>
          </p:nvPr>
        </p:nvSpPr>
        <p:spPr>
          <a:xfrm>
            <a:off x="1835150" y="6237288"/>
            <a:ext cx="2089150" cy="287337"/>
          </a:xfrm>
          <a:prstGeom prst="rect">
            <a:avLst/>
          </a:prstGeom>
        </p:spPr>
        <p:txBody>
          <a:bodyPr anchor="ctr"/>
          <a:lstStyle/>
          <a:p>
            <a:pPr algn="r" fontAlgn="auto">
              <a:spcBef>
                <a:spcPts val="0"/>
              </a:spcBef>
              <a:spcAft>
                <a:spcPts val="0"/>
              </a:spcAft>
              <a:defRPr/>
            </a:pPr>
            <a:r>
              <a:rPr lang="fr-FR" sz="1000" b="1" smtClean="0">
                <a:solidFill>
                  <a:srgbClr val="002060"/>
                </a:solidFill>
                <a:latin typeface="+mn-lt"/>
              </a:rPr>
              <a:t>Jean-Paul Delahaye 24 avril ESPE Aix-Marseille</a:t>
            </a:r>
            <a:endParaRPr lang="fr-FR" sz="1000" b="1">
              <a:solidFill>
                <a:srgbClr val="002060"/>
              </a:solidFill>
              <a:latin typeface="+mn-lt"/>
            </a:endParaRPr>
          </a:p>
        </p:txBody>
      </p:sp>
      <p:graphicFrame>
        <p:nvGraphicFramePr>
          <p:cNvPr id="3090" name="Object 18"/>
          <p:cNvGraphicFramePr>
            <a:graphicFrameLocks noChangeAspect="1"/>
          </p:cNvGraphicFramePr>
          <p:nvPr>
            <p:extLst>
              <p:ext uri="{D42A27DB-BD31-4B8C-83A1-F6EECF244321}">
                <p14:modId xmlns:p14="http://schemas.microsoft.com/office/powerpoint/2010/main" val="1151627490"/>
              </p:ext>
            </p:extLst>
          </p:nvPr>
        </p:nvGraphicFramePr>
        <p:xfrm>
          <a:off x="611188" y="620713"/>
          <a:ext cx="8353425" cy="5495925"/>
        </p:xfrm>
        <a:graphic>
          <a:graphicData uri="http://schemas.openxmlformats.org/presentationml/2006/ole">
            <mc:AlternateContent xmlns:mc="http://schemas.openxmlformats.org/markup-compatibility/2006">
              <mc:Choice xmlns:v="urn:schemas-microsoft-com:vml" Requires="v">
                <p:oleObj spid="_x0000_s2066" name="Feuille de calcul" r:id="rId4" imgW="9401175" imgH="6172271" progId="Excel.Sheet.12">
                  <p:link updateAutomatic="1"/>
                </p:oleObj>
              </mc:Choice>
              <mc:Fallback>
                <p:oleObj name="Feuille de calcul" r:id="rId4" imgW="9401175" imgH="6172271" progId="Excel.Sheet.12">
                  <p:link updateAutomatic="1"/>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694" r="2103" b="3598"/>
                      <a:stretch>
                        <a:fillRect/>
                      </a:stretch>
                    </p:blipFill>
                    <p:spPr bwMode="auto">
                      <a:xfrm>
                        <a:off x="611188" y="620713"/>
                        <a:ext cx="8353425" cy="549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92" name="Rectangle 4"/>
          <p:cNvSpPr txBox="1">
            <a:spLocks noChangeArrowheads="1"/>
          </p:cNvSpPr>
          <p:nvPr/>
        </p:nvSpPr>
        <p:spPr bwMode="auto">
          <a:xfrm>
            <a:off x="684213" y="0"/>
            <a:ext cx="7375525" cy="731838"/>
          </a:xfrm>
          <a:prstGeom prst="rect">
            <a:avLst/>
          </a:prstGeom>
          <a:noFill/>
          <a:ln w="9525">
            <a:noFill/>
            <a:miter lim="800000"/>
            <a:headEnd/>
            <a:tailEnd/>
          </a:ln>
        </p:spPr>
        <p:txBody>
          <a:bodyPr/>
          <a:lstStyle/>
          <a:p>
            <a:pPr marL="622300" indent="-622300">
              <a:buFont typeface="Wingdings 3" pitchFamily="18" charset="2"/>
              <a:buChar char="è"/>
            </a:pPr>
            <a:r>
              <a:rPr lang="fr-FR" altLang="fr-FR" sz="3200" b="1">
                <a:solidFill>
                  <a:srgbClr val="002060"/>
                </a:solidFill>
                <a:latin typeface="Calibri" pitchFamily="34" charset="0"/>
              </a:rPr>
              <a:t>Efficacité et équité (2012)</a:t>
            </a:r>
          </a:p>
        </p:txBody>
      </p:sp>
      <p:pic>
        <p:nvPicPr>
          <p:cNvPr id="3093" name="Picture 19"/>
          <p:cNvPicPr>
            <a:picLocks noChangeAspect="1" noChangeArrowheads="1"/>
          </p:cNvPicPr>
          <p:nvPr/>
        </p:nvPicPr>
        <p:blipFill>
          <a:blip r:embed="rId6"/>
          <a:srcRect/>
          <a:stretch>
            <a:fillRect/>
          </a:stretch>
        </p:blipFill>
        <p:spPr bwMode="auto">
          <a:xfrm>
            <a:off x="0" y="0"/>
            <a:ext cx="625475" cy="981075"/>
          </a:xfrm>
          <a:prstGeom prst="rect">
            <a:avLst/>
          </a:prstGeom>
          <a:noFill/>
          <a:ln w="9525">
            <a:noFill/>
            <a:miter lim="800000"/>
            <a:headEnd/>
            <a:tailEnd/>
          </a:ln>
        </p:spPr>
      </p:pic>
    </p:spTree>
    <p:extLst>
      <p:ext uri="{BB962C8B-B14F-4D97-AF65-F5344CB8AC3E}">
        <p14:creationId xmlns:p14="http://schemas.microsoft.com/office/powerpoint/2010/main" val="898517319"/>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rgbClr val="FF0000"/>
                </a:solidFill>
              </a:rPr>
              <a:t>Ce que la pauvreté fait à l’école</a:t>
            </a:r>
            <a:br>
              <a:rPr lang="fr-FR" sz="2400" b="1" dirty="0" smtClean="0">
                <a:solidFill>
                  <a:srgbClr val="FF0000"/>
                </a:solidFill>
              </a:rPr>
            </a:br>
            <a:r>
              <a:rPr lang="fr-FR" sz="2400" b="1" dirty="0" smtClean="0">
                <a:solidFill>
                  <a:srgbClr val="FF0000"/>
                </a:solidFill>
              </a:rPr>
              <a:t>Ce que l’école fait de la pauvreté</a:t>
            </a:r>
            <a:endParaRPr lang="fr-FR" sz="2400" dirty="0">
              <a:solidFill>
                <a:srgbClr val="FF0000"/>
              </a:solidFill>
            </a:endParaRPr>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27705" y="1600200"/>
            <a:ext cx="328858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8195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FF0000"/>
                </a:solidFill>
              </a:rPr>
              <a:t>Ce que l’école fait de la pauvreté</a:t>
            </a:r>
            <a:endParaRPr lang="fr-FR" sz="2800" dirty="0"/>
          </a:p>
        </p:txBody>
      </p:sp>
      <p:sp>
        <p:nvSpPr>
          <p:cNvPr id="3" name="Espace réservé du contenu 2"/>
          <p:cNvSpPr>
            <a:spLocks noGrp="1"/>
          </p:cNvSpPr>
          <p:nvPr>
            <p:ph idx="1"/>
          </p:nvPr>
        </p:nvSpPr>
        <p:spPr/>
        <p:txBody>
          <a:bodyPr>
            <a:normAutofit/>
          </a:bodyPr>
          <a:lstStyle/>
          <a:p>
            <a:r>
              <a:rPr lang="fr-FR" dirty="0"/>
              <a:t>La France est l’un des pays de l’OCDE dans lequel le poids de l’origine sociale pèse le plus sur les destins scolaires. </a:t>
            </a:r>
            <a:endParaRPr lang="fr-FR" dirty="0" smtClean="0"/>
          </a:p>
          <a:p>
            <a:r>
              <a:rPr lang="fr-FR" dirty="0" smtClean="0"/>
              <a:t>L’école n’aggrave pas les inégalités</a:t>
            </a:r>
          </a:p>
          <a:p>
            <a:r>
              <a:rPr lang="fr-FR" dirty="0" smtClean="0"/>
              <a:t>Elle ne parvient pas à les réduire, ce qui n’est pas la même chose</a:t>
            </a:r>
            <a:endParaRPr lang="fr-FR" dirty="0"/>
          </a:p>
          <a:p>
            <a:r>
              <a:rPr lang="fr-FR" dirty="0" smtClean="0"/>
              <a:t>Sans l’école, les inégalités seraient bien plus importantes</a:t>
            </a:r>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52596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1800" b="1" dirty="0" smtClean="0"/>
              <a:t/>
            </a:r>
            <a:br>
              <a:rPr lang="fr-FR" sz="1800" b="1" dirty="0" smtClean="0"/>
            </a:br>
            <a:r>
              <a:rPr lang="fr-FR" sz="2700" b="1" dirty="0" smtClean="0">
                <a:solidFill>
                  <a:srgbClr val="FF0000"/>
                </a:solidFill>
              </a:rPr>
              <a:t>Ce que l’école fait de la pauvreté</a:t>
            </a:r>
            <a:br>
              <a:rPr lang="fr-FR" sz="2700" b="1" dirty="0" smtClean="0">
                <a:solidFill>
                  <a:srgbClr val="FF0000"/>
                </a:solidFill>
              </a:rPr>
            </a:br>
            <a:r>
              <a:rPr lang="fr-FR" sz="2000" b="1" dirty="0" smtClean="0">
                <a:solidFill>
                  <a:srgbClr val="FF0000"/>
                </a:solidFill>
              </a:rPr>
              <a:t>Le budget que la nation consacre à l’éducation</a:t>
            </a:r>
            <a:r>
              <a:rPr lang="fr-FR" sz="1800" b="1" dirty="0"/>
              <a:t/>
            </a:r>
            <a:br>
              <a:rPr lang="fr-FR" sz="1800" b="1" dirty="0"/>
            </a:br>
            <a:r>
              <a:rPr lang="fr-FR" sz="1800" b="1" dirty="0"/>
              <a:t>Si la dépense pour l’éducation (DIE) augmente, sa part dans le PIB diminue. </a:t>
            </a:r>
            <a:br>
              <a:rPr lang="fr-FR" sz="1800" b="1" dirty="0"/>
            </a:br>
            <a:r>
              <a:rPr lang="fr-FR" sz="1800" b="1" dirty="0"/>
              <a:t>Un point de PIB en moins en 20 ans (1995-2015). 20 milliards d’euros en moins par an, soit l’équivalent du CICE. C’est un choix.</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4252469094"/>
              </p:ext>
            </p:extLst>
          </p:nvPr>
        </p:nvGraphicFramePr>
        <p:xfrm>
          <a:off x="1091808" y="1640450"/>
          <a:ext cx="6960383" cy="5028910"/>
        </p:xfrm>
        <a:graphic>
          <a:graphicData uri="http://schemas.openxmlformats.org/drawingml/2006/table">
            <a:tbl>
              <a:tblPr/>
              <a:tblGrid>
                <a:gridCol w="582889">
                  <a:extLst>
                    <a:ext uri="{9D8B030D-6E8A-4147-A177-3AD203B41FA5}">
                      <a16:colId xmlns:a16="http://schemas.microsoft.com/office/drawing/2014/main" val="20000"/>
                    </a:ext>
                  </a:extLst>
                </a:gridCol>
                <a:gridCol w="685752">
                  <a:extLst>
                    <a:ext uri="{9D8B030D-6E8A-4147-A177-3AD203B41FA5}">
                      <a16:colId xmlns:a16="http://schemas.microsoft.com/office/drawing/2014/main" val="20001"/>
                    </a:ext>
                  </a:extLst>
                </a:gridCol>
                <a:gridCol w="685752">
                  <a:extLst>
                    <a:ext uri="{9D8B030D-6E8A-4147-A177-3AD203B41FA5}">
                      <a16:colId xmlns:a16="http://schemas.microsoft.com/office/drawing/2014/main" val="20002"/>
                    </a:ext>
                  </a:extLst>
                </a:gridCol>
                <a:gridCol w="685752">
                  <a:extLst>
                    <a:ext uri="{9D8B030D-6E8A-4147-A177-3AD203B41FA5}">
                      <a16:colId xmlns:a16="http://schemas.microsoft.com/office/drawing/2014/main" val="20003"/>
                    </a:ext>
                  </a:extLst>
                </a:gridCol>
                <a:gridCol w="263983">
                  <a:extLst>
                    <a:ext uri="{9D8B030D-6E8A-4147-A177-3AD203B41FA5}">
                      <a16:colId xmlns:a16="http://schemas.microsoft.com/office/drawing/2014/main" val="20004"/>
                    </a:ext>
                  </a:extLst>
                </a:gridCol>
                <a:gridCol w="421769">
                  <a:extLst>
                    <a:ext uri="{9D8B030D-6E8A-4147-A177-3AD203B41FA5}">
                      <a16:colId xmlns:a16="http://schemas.microsoft.com/office/drawing/2014/main" val="20005"/>
                    </a:ext>
                  </a:extLst>
                </a:gridCol>
                <a:gridCol w="685752">
                  <a:extLst>
                    <a:ext uri="{9D8B030D-6E8A-4147-A177-3AD203B41FA5}">
                      <a16:colId xmlns:a16="http://schemas.microsoft.com/office/drawing/2014/main" val="20006"/>
                    </a:ext>
                  </a:extLst>
                </a:gridCol>
                <a:gridCol w="685752">
                  <a:extLst>
                    <a:ext uri="{9D8B030D-6E8A-4147-A177-3AD203B41FA5}">
                      <a16:colId xmlns:a16="http://schemas.microsoft.com/office/drawing/2014/main" val="20007"/>
                    </a:ext>
                  </a:extLst>
                </a:gridCol>
                <a:gridCol w="891478">
                  <a:extLst>
                    <a:ext uri="{9D8B030D-6E8A-4147-A177-3AD203B41FA5}">
                      <a16:colId xmlns:a16="http://schemas.microsoft.com/office/drawing/2014/main" val="20008"/>
                    </a:ext>
                  </a:extLst>
                </a:gridCol>
                <a:gridCol w="685752">
                  <a:extLst>
                    <a:ext uri="{9D8B030D-6E8A-4147-A177-3AD203B41FA5}">
                      <a16:colId xmlns:a16="http://schemas.microsoft.com/office/drawing/2014/main" val="20009"/>
                    </a:ext>
                  </a:extLst>
                </a:gridCol>
                <a:gridCol w="685752">
                  <a:extLst>
                    <a:ext uri="{9D8B030D-6E8A-4147-A177-3AD203B41FA5}">
                      <a16:colId xmlns:a16="http://schemas.microsoft.com/office/drawing/2014/main" val="20010"/>
                    </a:ext>
                  </a:extLst>
                </a:gridCol>
              </a:tblGrid>
              <a:tr h="137150">
                <a:tc>
                  <a:txBody>
                    <a:bodyPr/>
                    <a:lstStyle/>
                    <a:p>
                      <a:pPr algn="l" fontAlgn="b"/>
                      <a:endParaRPr lang="fr-FR" sz="800" b="0" i="0" u="none" strike="noStrike" dirty="0">
                        <a:effectLst/>
                        <a:latin typeface="Arial"/>
                      </a:endParaRPr>
                    </a:p>
                  </a:txBody>
                  <a:tcPr marL="0" marR="0" marT="0" marB="0" anchor="b">
                    <a:lnL>
                      <a:noFill/>
                    </a:lnL>
                    <a:lnR>
                      <a:noFill/>
                    </a:lnR>
                    <a:lnT>
                      <a:noFill/>
                    </a:lnT>
                    <a:lnB>
                      <a:noFill/>
                    </a:lnB>
                  </a:tcPr>
                </a:tc>
                <a:tc gridSpan="5">
                  <a:txBody>
                    <a:bodyPr/>
                    <a:lstStyle/>
                    <a:p>
                      <a:pPr algn="l" fontAlgn="b"/>
                      <a:endParaRPr lang="fr-FR" sz="800" b="1" i="0" u="none" strike="noStrike" dirty="0">
                        <a:effectLst/>
                        <a:latin typeface="Arial"/>
                      </a:endParaRPr>
                    </a:p>
                  </a:txBody>
                  <a:tcPr marL="0" marR="0"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137150">
                <a:tc>
                  <a:txBody>
                    <a:bodyPr/>
                    <a:lstStyle/>
                    <a:p>
                      <a:pPr algn="l" fontAlgn="b"/>
                      <a:endParaRPr lang="fr-FR" sz="8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137150">
                <a:tc>
                  <a:txBody>
                    <a:bodyPr/>
                    <a:lstStyle/>
                    <a:p>
                      <a:pPr algn="l" fontAlgn="b"/>
                      <a:endParaRPr lang="fr-FR" sz="900" b="0" i="0" u="none" strike="noStrike">
                        <a:effectLst/>
                        <a:latin typeface="Arial"/>
                      </a:endParaRPr>
                    </a:p>
                  </a:txBody>
                  <a:tcPr marL="0" marR="0" marT="0" marB="0">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dirty="0">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5"/>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6"/>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7"/>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8"/>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09"/>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0"/>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1"/>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2"/>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3"/>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4"/>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5"/>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6"/>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7"/>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8"/>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19"/>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0"/>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1"/>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2"/>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3"/>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4"/>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5"/>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6"/>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7"/>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8"/>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3">
                  <a:txBody>
                    <a:bodyPr/>
                    <a:lstStyle/>
                    <a:p>
                      <a:pPr algn="l" fontAlgn="b"/>
                      <a:r>
                        <a:rPr lang="fr-FR" sz="800" b="1" i="0" u="none" strike="noStrike" dirty="0" smtClean="0">
                          <a:effectLst/>
                          <a:latin typeface="Arial"/>
                        </a:rPr>
                        <a:t>Source:</a:t>
                      </a:r>
                      <a:r>
                        <a:rPr lang="fr-FR" sz="800" b="1" i="0" u="none" strike="noStrike" baseline="0" dirty="0" smtClean="0">
                          <a:effectLst/>
                          <a:latin typeface="Arial"/>
                        </a:rPr>
                        <a:t> Observatoire des inégalités</a:t>
                      </a:r>
                    </a:p>
                    <a:p>
                      <a:pPr algn="l" fontAlgn="b"/>
                      <a:endParaRPr lang="fr-FR" sz="800" b="1" i="0" u="none" strike="noStrike" baseline="0" dirty="0" smtClean="0">
                        <a:effectLst/>
                        <a:latin typeface="Arial"/>
                      </a:endParaRPr>
                    </a:p>
                    <a:p>
                      <a:pPr algn="l" fontAlgn="b"/>
                      <a:endParaRPr lang="fr-FR" sz="800" b="0" i="0" u="none" strike="noStrike" dirty="0">
                        <a:effectLst/>
                        <a:latin typeface="Arial"/>
                      </a:endParaRPr>
                    </a:p>
                  </a:txBody>
                  <a:tcPr marL="0" marR="0" marT="0" marB="0" anchor="b">
                    <a:lnL>
                      <a:noFill/>
                    </a:lnL>
                    <a:lnR>
                      <a:noFill/>
                    </a:lnR>
                    <a:lnT>
                      <a:noFill/>
                    </a:lnT>
                    <a:lnB>
                      <a:noFill/>
                    </a:lnB>
                  </a:tcPr>
                </a:tc>
                <a:tc hMerge="1">
                  <a:txBody>
                    <a:bodyPr/>
                    <a:lstStyle/>
                    <a:p>
                      <a:endParaRPr lang="fr-FR"/>
                    </a:p>
                  </a:txBody>
                  <a:tcPr/>
                </a:tc>
                <a:tc hMerge="1">
                  <a:txBody>
                    <a:bodyPr/>
                    <a:lstStyle/>
                    <a:p>
                      <a:endParaRPr lang="fr-FR"/>
                    </a:p>
                  </a:txBody>
                  <a:tcPr/>
                </a:tc>
                <a:tc gridSpan="2">
                  <a:txBody>
                    <a:bodyPr/>
                    <a:lstStyle/>
                    <a:p>
                      <a:pPr algn="l" fontAlgn="b"/>
                      <a:endParaRPr lang="fr-FR" sz="800" b="0" i="0" u="none" strike="noStrike" dirty="0">
                        <a:effectLst/>
                        <a:latin typeface="Arial"/>
                      </a:endParaRPr>
                    </a:p>
                  </a:txBody>
                  <a:tcPr marL="0" marR="0" marT="0" marB="0" anchor="b">
                    <a:lnL>
                      <a:noFill/>
                    </a:lnL>
                    <a:lnR>
                      <a:noFill/>
                    </a:lnR>
                    <a:lnT>
                      <a:noFill/>
                    </a:lnT>
                    <a:lnB>
                      <a:noFill/>
                    </a:lnB>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29"/>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5">
                  <a:txBody>
                    <a:bodyPr/>
                    <a:lstStyle/>
                    <a:p>
                      <a:pPr algn="l" fontAlgn="b"/>
                      <a:endParaRPr lang="fr-FR" sz="800" b="0" i="0" u="none" strike="noStrike" dirty="0">
                        <a:effectLst/>
                        <a:latin typeface="Arial"/>
                      </a:endParaRPr>
                    </a:p>
                  </a:txBody>
                  <a:tcPr marL="0" marR="0"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30"/>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4">
                  <a:txBody>
                    <a:bodyPr/>
                    <a:lstStyle/>
                    <a:p>
                      <a:pPr algn="l" fontAlgn="b"/>
                      <a:endParaRPr lang="fr-FR" sz="800" b="0" i="0" u="none" strike="noStrike" dirty="0">
                        <a:effectLst/>
                        <a:latin typeface="Arial"/>
                      </a:endParaRPr>
                    </a:p>
                  </a:txBody>
                  <a:tcPr marL="0" marR="0"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endParaRPr lang="fr-F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31"/>
                  </a:ext>
                </a:extLst>
              </a:tr>
              <a:tr h="137150">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gridSpan="2">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hMerge="1">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endParaRPr lang="fr-FR"/>
                    </a:p>
                  </a:txBody>
                  <a:tcPr marL="0" marR="0" marT="0" marB="0" anchor="b">
                    <a:lnL>
                      <a:noFill/>
                    </a:lnL>
                    <a:lnR>
                      <a:noFill/>
                    </a:lnR>
                    <a:lnT>
                      <a:noFill/>
                    </a:lnT>
                    <a:lnB>
                      <a:noFill/>
                    </a:lnB>
                  </a:tcPr>
                </a:tc>
                <a:tc>
                  <a:txBody>
                    <a:bodyPr/>
                    <a:lstStyle/>
                    <a:p>
                      <a:pPr algn="r"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a:effectLst/>
                        <a:latin typeface="Arial"/>
                      </a:endParaRPr>
                    </a:p>
                  </a:txBody>
                  <a:tcPr marL="0" marR="0" marT="0" marB="0" anchor="b">
                    <a:lnL>
                      <a:noFill/>
                    </a:lnL>
                    <a:lnR>
                      <a:noFill/>
                    </a:lnR>
                    <a:lnT>
                      <a:noFill/>
                    </a:lnT>
                    <a:lnB>
                      <a:noFill/>
                    </a:lnB>
                  </a:tcPr>
                </a:tc>
                <a:tc>
                  <a:txBody>
                    <a:bodyPr/>
                    <a:lstStyle/>
                    <a:p>
                      <a:pPr algn="l" fontAlgn="b"/>
                      <a:endParaRPr lang="fr-FR" sz="800" b="0" i="0" u="none" strike="noStrike" dirty="0">
                        <a:effectLst/>
                        <a:latin typeface="Arial"/>
                      </a:endParaRPr>
                    </a:p>
                  </a:txBody>
                  <a:tcPr marL="0" marR="0" marT="0" marB="0" anchor="b">
                    <a:lnL>
                      <a:noFill/>
                    </a:lnL>
                    <a:lnR>
                      <a:noFill/>
                    </a:lnR>
                    <a:lnT>
                      <a:noFill/>
                    </a:lnT>
                    <a:lnB>
                      <a:noFill/>
                    </a:lnB>
                  </a:tcPr>
                </a:tc>
                <a:extLst>
                  <a:ext uri="{0D108BD9-81ED-4DB2-BD59-A6C34878D82A}">
                    <a16:rowId xmlns:a16="http://schemas.microsoft.com/office/drawing/2014/main" val="10032"/>
                  </a:ext>
                </a:extLst>
              </a:tr>
            </a:tbl>
          </a:graphicData>
        </a:graphic>
      </p:graphicFrame>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dirty="0"/>
          </a:p>
        </p:txBody>
      </p:sp>
      <p:sp>
        <p:nvSpPr>
          <p:cNvPr id="7" name="ZoneTexte 3"/>
          <p:cNvSpPr txBox="1"/>
          <p:nvPr/>
        </p:nvSpPr>
        <p:spPr>
          <a:xfrm>
            <a:off x="9093200" y="5629275"/>
            <a:ext cx="514350" cy="2000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fld id="{27C52606-5FFA-4C0E-B6CF-6437BF4813AE}" type="TxLink">
              <a:rPr lang="en-US" sz="800" b="0" i="0" u="none" strike="noStrike">
                <a:solidFill>
                  <a:srgbClr val="000000"/>
                </a:solidFill>
                <a:latin typeface="Arial"/>
                <a:cs typeface="Arial"/>
              </a:rPr>
              <a:pPr/>
              <a:t></a:t>
            </a:fld>
            <a:endParaRPr lang="fr-FR" sz="1100" b="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2000250"/>
            <a:ext cx="39624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4044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solidFill>
                  <a:srgbClr val="FF0000"/>
                </a:solidFill>
              </a:rPr>
              <a:t>Ce que l’école fait </a:t>
            </a:r>
            <a:r>
              <a:rPr lang="fr-FR" sz="2400" b="1" dirty="0" smtClean="0">
                <a:solidFill>
                  <a:srgbClr val="FF0000"/>
                </a:solidFill>
              </a:rPr>
              <a:t>de la pauvreté</a:t>
            </a:r>
            <a:r>
              <a:rPr lang="fr-FR" sz="2400" dirty="0" smtClean="0"/>
              <a:t/>
            </a:r>
            <a:br>
              <a:rPr lang="fr-FR" sz="2400" dirty="0" smtClean="0"/>
            </a:br>
            <a:r>
              <a:rPr lang="fr-FR" sz="2000" b="1" dirty="0" smtClean="0">
                <a:solidFill>
                  <a:srgbClr val="FF0000"/>
                </a:solidFill>
              </a:rPr>
              <a:t>Quelle utilisation de son budget par l’éducation nationale ?</a:t>
            </a:r>
            <a:endParaRPr lang="fr-FR" sz="2000" b="1" dirty="0">
              <a:solidFill>
                <a:srgbClr val="FF0000"/>
              </a:solidFill>
            </a:endParaRPr>
          </a:p>
        </p:txBody>
      </p:sp>
      <p:sp>
        <p:nvSpPr>
          <p:cNvPr id="3" name="Espace réservé du contenu 2"/>
          <p:cNvSpPr>
            <a:spLocks noGrp="1"/>
          </p:cNvSpPr>
          <p:nvPr>
            <p:ph idx="1"/>
          </p:nvPr>
        </p:nvSpPr>
        <p:spPr/>
        <p:txBody>
          <a:bodyPr>
            <a:normAutofit/>
          </a:bodyPr>
          <a:lstStyle/>
          <a:p>
            <a:pPr marL="0" indent="0">
              <a:buNone/>
            </a:pPr>
            <a:endParaRPr lang="fr-FR" sz="2000" dirty="0" smtClean="0"/>
          </a:p>
          <a:p>
            <a:endParaRPr lang="fr-FR" sz="2000" dirty="0" smtClean="0"/>
          </a:p>
          <a:p>
            <a:endParaRPr lang="fr-FR" sz="2000" dirty="0"/>
          </a:p>
          <a:p>
            <a:endParaRPr lang="fr-FR" sz="2000" dirty="0" smtClean="0"/>
          </a:p>
          <a:p>
            <a:endParaRPr lang="fr-FR" sz="2000" dirty="0"/>
          </a:p>
          <a:p>
            <a:endParaRPr lang="fr-FR" sz="2000" dirty="0" smtClean="0"/>
          </a:p>
          <a:p>
            <a:endParaRPr lang="fr-FR" sz="2000" dirty="0" smtClean="0"/>
          </a:p>
          <a:p>
            <a:pPr marL="0" indent="0">
              <a:buNone/>
            </a:pPr>
            <a:endParaRPr lang="fr-FR" sz="2000" dirty="0"/>
          </a:p>
          <a:p>
            <a:endParaRPr lang="fr-FR" sz="2000" dirty="0" smtClean="0"/>
          </a:p>
          <a:p>
            <a:endParaRPr lang="fr-FR" sz="2000" dirty="0"/>
          </a:p>
          <a:p>
            <a:endParaRPr lang="fr-FR" sz="2000" dirty="0" smtClean="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graphicFrame>
        <p:nvGraphicFramePr>
          <p:cNvPr id="9" name="Tableau 8"/>
          <p:cNvGraphicFramePr>
            <a:graphicFrameLocks noGrp="1"/>
          </p:cNvGraphicFramePr>
          <p:nvPr>
            <p:extLst>
              <p:ext uri="{D42A27DB-BD31-4B8C-83A1-F6EECF244321}">
                <p14:modId xmlns:p14="http://schemas.microsoft.com/office/powerpoint/2010/main" val="3276470064"/>
              </p:ext>
            </p:extLst>
          </p:nvPr>
        </p:nvGraphicFramePr>
        <p:xfrm>
          <a:off x="1403648" y="2852936"/>
          <a:ext cx="6096000" cy="20269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fr-FR" dirty="0" smtClean="0"/>
                        <a:t>Comparatif coût</a:t>
                      </a:r>
                      <a:r>
                        <a:rPr lang="fr-FR" baseline="0" dirty="0" smtClean="0"/>
                        <a:t> d’un élève (dollars)</a:t>
                      </a:r>
                      <a:endParaRPr lang="fr-FR" dirty="0"/>
                    </a:p>
                  </a:txBody>
                  <a:tcPr/>
                </a:tc>
                <a:tc>
                  <a:txBody>
                    <a:bodyPr/>
                    <a:lstStyle/>
                    <a:p>
                      <a:r>
                        <a:rPr lang="fr-FR" dirty="0" smtClean="0"/>
                        <a:t>OCDE</a:t>
                      </a:r>
                      <a:endParaRPr lang="fr-FR" dirty="0"/>
                    </a:p>
                  </a:txBody>
                  <a:tcPr/>
                </a:tc>
                <a:tc>
                  <a:txBody>
                    <a:bodyPr/>
                    <a:lstStyle/>
                    <a:p>
                      <a:r>
                        <a:rPr lang="fr-FR" dirty="0" smtClean="0"/>
                        <a:t>France</a:t>
                      </a:r>
                      <a:endParaRPr lang="fr-FR" dirty="0"/>
                    </a:p>
                  </a:txBody>
                  <a:tcPr/>
                </a:tc>
                <a:tc>
                  <a:txBody>
                    <a:bodyPr/>
                    <a:lstStyle/>
                    <a:p>
                      <a:r>
                        <a:rPr lang="fr-FR" dirty="0" smtClean="0"/>
                        <a:t>Différence</a:t>
                      </a:r>
                      <a:endParaRPr lang="fr-FR" dirty="0"/>
                    </a:p>
                  </a:txBody>
                  <a:tcPr/>
                </a:tc>
                <a:extLst>
                  <a:ext uri="{0D108BD9-81ED-4DB2-BD59-A6C34878D82A}">
                    <a16:rowId xmlns:a16="http://schemas.microsoft.com/office/drawing/2014/main" val="10000"/>
                  </a:ext>
                </a:extLst>
              </a:tr>
              <a:tr h="370840">
                <a:tc>
                  <a:txBody>
                    <a:bodyPr/>
                    <a:lstStyle/>
                    <a:p>
                      <a:r>
                        <a:rPr lang="fr-FR" dirty="0" smtClean="0"/>
                        <a:t>Primaire</a:t>
                      </a:r>
                      <a:endParaRPr lang="fr-FR" dirty="0"/>
                    </a:p>
                  </a:txBody>
                  <a:tcPr/>
                </a:tc>
                <a:tc>
                  <a:txBody>
                    <a:bodyPr/>
                    <a:lstStyle/>
                    <a:p>
                      <a:r>
                        <a:rPr lang="fr-FR" dirty="0" smtClean="0"/>
                        <a:t>8700</a:t>
                      </a:r>
                      <a:endParaRPr lang="fr-FR" dirty="0"/>
                    </a:p>
                  </a:txBody>
                  <a:tcPr/>
                </a:tc>
                <a:tc>
                  <a:txBody>
                    <a:bodyPr/>
                    <a:lstStyle/>
                    <a:p>
                      <a:r>
                        <a:rPr lang="fr-FR" dirty="0" smtClean="0"/>
                        <a:t>7400</a:t>
                      </a:r>
                      <a:endParaRPr lang="fr-FR" dirty="0"/>
                    </a:p>
                  </a:txBody>
                  <a:tcPr/>
                </a:tc>
                <a:tc>
                  <a:txBody>
                    <a:bodyPr/>
                    <a:lstStyle/>
                    <a:p>
                      <a:r>
                        <a:rPr lang="fr-FR" b="1" dirty="0" smtClean="0">
                          <a:solidFill>
                            <a:srgbClr val="FF0000"/>
                          </a:solidFill>
                        </a:rPr>
                        <a:t>-</a:t>
                      </a:r>
                      <a:r>
                        <a:rPr lang="fr-FR" b="1" baseline="0" dirty="0" smtClean="0">
                          <a:solidFill>
                            <a:srgbClr val="FF0000"/>
                          </a:solidFill>
                        </a:rPr>
                        <a:t> 15%</a:t>
                      </a:r>
                      <a:endParaRPr lang="fr-FR" b="1" dirty="0">
                        <a:solidFill>
                          <a:srgbClr val="FF0000"/>
                        </a:solidFill>
                      </a:endParaRPr>
                    </a:p>
                  </a:txBody>
                  <a:tcPr/>
                </a:tc>
                <a:extLst>
                  <a:ext uri="{0D108BD9-81ED-4DB2-BD59-A6C34878D82A}">
                    <a16:rowId xmlns:a16="http://schemas.microsoft.com/office/drawing/2014/main" val="10001"/>
                  </a:ext>
                </a:extLst>
              </a:tr>
              <a:tr h="370840">
                <a:tc>
                  <a:txBody>
                    <a:bodyPr/>
                    <a:lstStyle/>
                    <a:p>
                      <a:r>
                        <a:rPr lang="fr-FR" dirty="0" smtClean="0"/>
                        <a:t>Collège</a:t>
                      </a:r>
                      <a:endParaRPr lang="fr-FR" dirty="0"/>
                    </a:p>
                  </a:txBody>
                  <a:tcPr/>
                </a:tc>
                <a:tc>
                  <a:txBody>
                    <a:bodyPr/>
                    <a:lstStyle/>
                    <a:p>
                      <a:r>
                        <a:rPr lang="fr-FR" dirty="0" smtClean="0"/>
                        <a:t>10200</a:t>
                      </a:r>
                      <a:endParaRPr lang="fr-FR" dirty="0"/>
                    </a:p>
                  </a:txBody>
                  <a:tcPr/>
                </a:tc>
                <a:tc>
                  <a:txBody>
                    <a:bodyPr/>
                    <a:lstStyle/>
                    <a:p>
                      <a:r>
                        <a:rPr lang="fr-FR" dirty="0" smtClean="0"/>
                        <a:t>10300</a:t>
                      </a:r>
                      <a:endParaRPr lang="fr-FR" dirty="0"/>
                    </a:p>
                  </a:txBody>
                  <a:tcPr/>
                </a:tc>
                <a:tc>
                  <a:txBody>
                    <a:bodyPr/>
                    <a:lstStyle/>
                    <a:p>
                      <a:r>
                        <a:rPr lang="fr-FR" dirty="0" smtClean="0"/>
                        <a:t>idem</a:t>
                      </a:r>
                      <a:endParaRPr lang="fr-FR" dirty="0"/>
                    </a:p>
                  </a:txBody>
                  <a:tcPr/>
                </a:tc>
                <a:extLst>
                  <a:ext uri="{0D108BD9-81ED-4DB2-BD59-A6C34878D82A}">
                    <a16:rowId xmlns:a16="http://schemas.microsoft.com/office/drawing/2014/main" val="10002"/>
                  </a:ext>
                </a:extLst>
              </a:tr>
              <a:tr h="370840">
                <a:tc>
                  <a:txBody>
                    <a:bodyPr/>
                    <a:lstStyle/>
                    <a:p>
                      <a:r>
                        <a:rPr lang="fr-FR" dirty="0" smtClean="0"/>
                        <a:t>Lycée</a:t>
                      </a:r>
                      <a:endParaRPr lang="fr-FR" dirty="0"/>
                    </a:p>
                  </a:txBody>
                  <a:tcPr/>
                </a:tc>
                <a:tc>
                  <a:txBody>
                    <a:bodyPr/>
                    <a:lstStyle/>
                    <a:p>
                      <a:r>
                        <a:rPr lang="fr-FR" dirty="0" smtClean="0"/>
                        <a:t>10100</a:t>
                      </a:r>
                      <a:endParaRPr lang="fr-FR" dirty="0"/>
                    </a:p>
                  </a:txBody>
                  <a:tcPr/>
                </a:tc>
                <a:tc>
                  <a:txBody>
                    <a:bodyPr/>
                    <a:lstStyle/>
                    <a:p>
                      <a:r>
                        <a:rPr lang="fr-FR" dirty="0" smtClean="0"/>
                        <a:t>13900</a:t>
                      </a:r>
                      <a:endParaRPr lang="fr-FR" dirty="0"/>
                    </a:p>
                  </a:txBody>
                  <a:tcPr/>
                </a:tc>
                <a:tc>
                  <a:txBody>
                    <a:bodyPr/>
                    <a:lstStyle/>
                    <a:p>
                      <a:r>
                        <a:rPr lang="fr-FR" b="1" dirty="0" smtClean="0">
                          <a:solidFill>
                            <a:srgbClr val="FF0000"/>
                          </a:solidFill>
                        </a:rPr>
                        <a:t>+38%</a:t>
                      </a:r>
                      <a:endParaRPr lang="fr-FR" b="1" dirty="0">
                        <a:solidFill>
                          <a:srgbClr val="FF0000"/>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55426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l’école fait de la pauvreté</a:t>
            </a:r>
            <a:r>
              <a:rPr lang="fr-FR" sz="2800" b="1" dirty="0" smtClean="0"/>
              <a:t/>
            </a:r>
            <a:br>
              <a:rPr lang="fr-FR" sz="2800" b="1" dirty="0" smtClean="0"/>
            </a:br>
            <a:r>
              <a:rPr lang="fr-FR" sz="2400" b="1" dirty="0" smtClean="0"/>
              <a:t>Comment rendre notre école plus juste?</a:t>
            </a:r>
            <a:endParaRPr lang="fr-FR" sz="2400" b="1" dirty="0"/>
          </a:p>
        </p:txBody>
      </p:sp>
      <p:sp>
        <p:nvSpPr>
          <p:cNvPr id="3" name="Espace réservé du contenu 2"/>
          <p:cNvSpPr>
            <a:spLocks noGrp="1"/>
          </p:cNvSpPr>
          <p:nvPr>
            <p:ph idx="1"/>
          </p:nvPr>
        </p:nvSpPr>
        <p:spPr/>
        <p:txBody>
          <a:bodyPr>
            <a:normAutofit fontScale="70000" lnSpcReduction="20000"/>
          </a:bodyPr>
          <a:lstStyle/>
          <a:p>
            <a:pPr>
              <a:lnSpc>
                <a:spcPct val="80000"/>
              </a:lnSpc>
              <a:buFontTx/>
              <a:buNone/>
            </a:pPr>
            <a:r>
              <a:rPr lang="fr-FR" b="1" dirty="0" smtClean="0">
                <a:solidFill>
                  <a:srgbClr val="FF0000"/>
                </a:solidFill>
              </a:rPr>
              <a:t>En aidant par des actions sociales et de santé </a:t>
            </a:r>
            <a:r>
              <a:rPr lang="fr-FR" b="1" dirty="0" smtClean="0">
                <a:solidFill>
                  <a:schemeClr val="tx1"/>
                </a:solidFill>
              </a:rPr>
              <a:t>les élèves pauvres à entrer plus sereinement dans les apprentissages.</a:t>
            </a:r>
          </a:p>
          <a:p>
            <a:pPr>
              <a:lnSpc>
                <a:spcPct val="80000"/>
              </a:lnSpc>
              <a:buFontTx/>
              <a:buNone/>
            </a:pPr>
            <a:endParaRPr lang="fr-FR" b="1" dirty="0" smtClean="0">
              <a:solidFill>
                <a:schemeClr val="tx1"/>
              </a:solidFill>
            </a:endParaRPr>
          </a:p>
          <a:p>
            <a:pPr>
              <a:lnSpc>
                <a:spcPct val="80000"/>
              </a:lnSpc>
              <a:buFontTx/>
              <a:buNone/>
            </a:pPr>
            <a:r>
              <a:rPr lang="fr-FR" b="1" dirty="0" smtClean="0">
                <a:solidFill>
                  <a:srgbClr val="FF0000"/>
                </a:solidFill>
              </a:rPr>
              <a:t>En refondant pédagogiquement l’école </a:t>
            </a:r>
            <a:r>
              <a:rPr lang="fr-FR" b="1" dirty="0" smtClean="0"/>
              <a:t>pour un système éducatif mobilisé pour la réussite de </a:t>
            </a:r>
            <a:r>
              <a:rPr lang="fr-FR" b="1" dirty="0" smtClean="0">
                <a:solidFill>
                  <a:schemeClr val="tx1"/>
                </a:solidFill>
              </a:rPr>
              <a:t>tous et non seulement pour trier et sélectionner.  </a:t>
            </a:r>
            <a:r>
              <a:rPr lang="fr-FR" dirty="0" smtClean="0">
                <a:solidFill>
                  <a:schemeClr val="tx1"/>
                </a:solidFill>
              </a:rPr>
              <a:t>«</a:t>
            </a:r>
            <a:r>
              <a:rPr lang="fr-FR" b="1" dirty="0" smtClean="0">
                <a:solidFill>
                  <a:schemeClr val="tx1"/>
                </a:solidFill>
              </a:rPr>
              <a:t> </a:t>
            </a:r>
            <a:r>
              <a:rPr lang="fr-FR" dirty="0" smtClean="0">
                <a:solidFill>
                  <a:schemeClr val="tx1"/>
                </a:solidFill>
              </a:rPr>
              <a:t> </a:t>
            </a:r>
            <a:r>
              <a:rPr lang="fr-FR" i="1" dirty="0" smtClean="0">
                <a:solidFill>
                  <a:schemeClr val="tx1"/>
                </a:solidFill>
              </a:rPr>
              <a:t>Le service public de l’éducation reconnaît que tous les enfants partagent la capacité d’apprendre et de progresser » (loi de refondation, 8 juillet 2013</a:t>
            </a:r>
            <a:r>
              <a:rPr lang="fr-FR" dirty="0" smtClean="0">
                <a:solidFill>
                  <a:schemeClr val="tx1"/>
                </a:solidFill>
              </a:rPr>
              <a:t>). </a:t>
            </a:r>
            <a:endParaRPr lang="fr-FR" b="1" dirty="0"/>
          </a:p>
          <a:p>
            <a:pPr>
              <a:lnSpc>
                <a:spcPct val="80000"/>
              </a:lnSpc>
              <a:buFontTx/>
              <a:buNone/>
            </a:pPr>
            <a:endParaRPr lang="fr-FR" b="1" dirty="0" smtClean="0">
              <a:solidFill>
                <a:schemeClr val="tx1"/>
              </a:solidFill>
            </a:endParaRPr>
          </a:p>
          <a:p>
            <a:pPr>
              <a:lnSpc>
                <a:spcPct val="80000"/>
              </a:lnSpc>
              <a:buFontTx/>
              <a:buNone/>
            </a:pPr>
            <a:r>
              <a:rPr lang="fr-FR" b="1" dirty="0" smtClean="0">
                <a:solidFill>
                  <a:srgbClr val="FF0000"/>
                </a:solidFill>
              </a:rPr>
              <a:t>En maintenant un haut niveau d’exigence pour tous les élèves</a:t>
            </a:r>
            <a:r>
              <a:rPr lang="fr-FR" b="1" dirty="0" smtClean="0">
                <a:solidFill>
                  <a:schemeClr val="tx1"/>
                </a:solidFill>
              </a:rPr>
              <a:t>, une école qui s’adresse aux pauvres ne peut être une pauvre école diminuée dans ses ambitions. Exigence et bienveillance ne sont pas contradictoires.</a:t>
            </a:r>
          </a:p>
          <a:p>
            <a:pPr>
              <a:lnSpc>
                <a:spcPct val="80000"/>
              </a:lnSpc>
              <a:buFontTx/>
              <a:buNone/>
            </a:pPr>
            <a:endParaRPr lang="fr-FR" b="1" dirty="0" smtClean="0">
              <a:solidFill>
                <a:schemeClr val="tx1"/>
              </a:solidFill>
            </a:endParaRPr>
          </a:p>
          <a:p>
            <a:pPr>
              <a:lnSpc>
                <a:spcPct val="80000"/>
              </a:lnSpc>
              <a:buFontTx/>
              <a:buNone/>
            </a:pPr>
            <a:r>
              <a:rPr lang="fr-FR" b="1" dirty="0" smtClean="0">
                <a:solidFill>
                  <a:srgbClr val="FF0000"/>
                </a:solidFill>
              </a:rPr>
              <a:t>En concentrant les efforts sur l’école primaire et sur les élèves les plus en difficulté</a:t>
            </a:r>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342028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solidFill>
                  <a:srgbClr val="FF0000"/>
                </a:solidFill>
              </a:rPr>
              <a:t/>
            </a:r>
            <a:br>
              <a:rPr lang="fr-FR" sz="3100" b="1" dirty="0" smtClean="0">
                <a:solidFill>
                  <a:srgbClr val="FF0000"/>
                </a:solidFill>
              </a:rPr>
            </a:br>
            <a:r>
              <a:rPr lang="fr-FR" sz="3100" b="1" dirty="0" smtClean="0">
                <a:solidFill>
                  <a:srgbClr val="FF0000"/>
                </a:solidFill>
              </a:rPr>
              <a:t>Ce que l’école fait de la pauvreté</a:t>
            </a:r>
            <a:r>
              <a:rPr lang="fr-FR" sz="3100" b="1" dirty="0">
                <a:solidFill>
                  <a:srgbClr val="FF0000"/>
                </a:solidFill>
              </a:rPr>
              <a:t/>
            </a:r>
            <a:br>
              <a:rPr lang="fr-FR" sz="3100" b="1" dirty="0">
                <a:solidFill>
                  <a:srgbClr val="FF0000"/>
                </a:solidFill>
              </a:rPr>
            </a:br>
            <a:r>
              <a:rPr lang="fr-FR" sz="2200" b="1" dirty="0" smtClean="0"/>
              <a:t>L’absence de mixité sociale et scolaire: </a:t>
            </a:r>
            <a:br>
              <a:rPr lang="fr-FR" sz="2200" b="1" dirty="0" smtClean="0"/>
            </a:br>
            <a:r>
              <a:rPr lang="fr-FR" sz="2200" b="1" dirty="0" smtClean="0"/>
              <a:t>un obstacle majeur pour lutter contre les inégalités sociales</a:t>
            </a:r>
            <a:r>
              <a:rPr lang="fr-FR" b="1" dirty="0" smtClean="0">
                <a:solidFill>
                  <a:srgbClr val="FF0000"/>
                </a:solidFill>
              </a:rPr>
              <a:t/>
            </a:r>
            <a:br>
              <a:rPr lang="fr-FR" b="1" dirty="0" smtClean="0">
                <a:solidFill>
                  <a:srgbClr val="FF0000"/>
                </a:solidFill>
              </a:rPr>
            </a:br>
            <a:endParaRPr lang="fr-FR" dirty="0"/>
          </a:p>
        </p:txBody>
      </p:sp>
      <p:sp>
        <p:nvSpPr>
          <p:cNvPr id="3" name="Espace réservé du contenu 2"/>
          <p:cNvSpPr>
            <a:spLocks noGrp="1"/>
          </p:cNvSpPr>
          <p:nvPr>
            <p:ph idx="1"/>
          </p:nvPr>
        </p:nvSpPr>
        <p:spPr/>
        <p:txBody>
          <a:bodyPr>
            <a:normAutofit fontScale="70000" lnSpcReduction="20000"/>
          </a:bodyPr>
          <a:lstStyle/>
          <a:p>
            <a:pPr marL="457200" lvl="1" indent="0" algn="just">
              <a:buNone/>
            </a:pPr>
            <a:r>
              <a:rPr lang="fr-FR" sz="2400" b="1" dirty="0" smtClean="0"/>
              <a:t>«</a:t>
            </a:r>
            <a:r>
              <a:rPr lang="fr-FR" sz="2400" b="1" dirty="0"/>
              <a:t> Les systèmes qui répartissent plus équitablement dans les établissements d’enseignement à la fois les ressources scolaires et les élèves sont avantageux pour les élèves peu performants, sans pour autant porter préjudice aux élèves ayant un meilleur niveau </a:t>
            </a:r>
            <a:r>
              <a:rPr lang="fr-FR" sz="2400" b="1" dirty="0" smtClean="0"/>
              <a:t>». </a:t>
            </a:r>
            <a:r>
              <a:rPr lang="fr-FR" sz="1600" dirty="0" smtClean="0">
                <a:solidFill>
                  <a:schemeClr val="tx1"/>
                </a:solidFill>
              </a:rPr>
              <a:t>OCDE, rapport 10 février 2016</a:t>
            </a:r>
          </a:p>
          <a:p>
            <a:r>
              <a:rPr lang="fr-FR" sz="2400" b="1" dirty="0" smtClean="0">
                <a:solidFill>
                  <a:srgbClr val="FF0000"/>
                </a:solidFill>
              </a:rPr>
              <a:t>Une ségrégation inter-établissements</a:t>
            </a:r>
          </a:p>
          <a:p>
            <a:r>
              <a:rPr lang="fr-FR" sz="2400" dirty="0" smtClean="0">
                <a:solidFill>
                  <a:schemeClr val="tx1"/>
                </a:solidFill>
              </a:rPr>
              <a:t>12% des élèves fréquentent un établissement qui accueille 2/3 d’élèves issus de milieux socialement très défavorisés (ouvriers, chômeurs ou inactifs): ils vivent au quotidien dans des établissements presque exclusivement défavorisés.</a:t>
            </a:r>
          </a:p>
          <a:p>
            <a:r>
              <a:rPr lang="fr-FR" sz="2400" b="1" dirty="0" smtClean="0">
                <a:solidFill>
                  <a:srgbClr val="FF0000"/>
                </a:solidFill>
              </a:rPr>
              <a:t>Une </a:t>
            </a:r>
            <a:r>
              <a:rPr lang="fr-FR" sz="2400" b="1" dirty="0">
                <a:solidFill>
                  <a:srgbClr val="FF0000"/>
                </a:solidFill>
              </a:rPr>
              <a:t>ségrégation sociale et scolaire entre les classes d’un même établissement. </a:t>
            </a:r>
          </a:p>
          <a:p>
            <a:r>
              <a:rPr lang="fr-FR" sz="2400" dirty="0"/>
              <a:t>« En </a:t>
            </a:r>
            <a:r>
              <a:rPr lang="fr-FR" sz="2400" dirty="0" smtClean="0"/>
              <a:t>3</a:t>
            </a:r>
            <a:r>
              <a:rPr lang="fr-FR" sz="2400" baseline="30000" dirty="0" smtClean="0"/>
              <a:t>ème</a:t>
            </a:r>
            <a:r>
              <a:rPr lang="fr-FR" sz="2400" dirty="0" smtClean="0"/>
              <a:t>, </a:t>
            </a:r>
            <a:r>
              <a:rPr lang="fr-FR" sz="2400" dirty="0"/>
              <a:t>45% des collèges pratiquent une ségrégation scolaire active et 25% des formes de séparatisme social ». </a:t>
            </a:r>
            <a:r>
              <a:rPr lang="fr-FR" sz="2400" dirty="0" smtClean="0"/>
              <a:t>CNESCO</a:t>
            </a:r>
            <a:r>
              <a:rPr lang="fr-FR" sz="2400" dirty="0"/>
              <a:t>, 2015</a:t>
            </a:r>
            <a:r>
              <a:rPr lang="fr-FR" sz="2400" dirty="0" smtClean="0"/>
              <a:t>.</a:t>
            </a:r>
            <a:r>
              <a:rPr lang="fr-FR" sz="2400" dirty="0" smtClean="0">
                <a:solidFill>
                  <a:schemeClr val="tx1"/>
                </a:solidFill>
              </a:rPr>
              <a:t> </a:t>
            </a:r>
          </a:p>
          <a:p>
            <a:r>
              <a:rPr lang="fr-FR" sz="2400" b="1" i="1" dirty="0" smtClean="0">
                <a:solidFill>
                  <a:srgbClr val="FF0000"/>
                </a:solidFill>
              </a:rPr>
              <a:t>Une ségrégation liée au dualisme scolaire et au financement par l’Etat de la concurrence privée de son école publique. </a:t>
            </a:r>
            <a:r>
              <a:rPr lang="fr-FR" sz="2400" b="1" dirty="0" smtClean="0">
                <a:solidFill>
                  <a:srgbClr val="FF0000"/>
                </a:solidFill>
              </a:rPr>
              <a:t>Les établissements privés </a:t>
            </a:r>
            <a:r>
              <a:rPr lang="fr-FR" sz="2400" dirty="0" smtClean="0">
                <a:solidFill>
                  <a:schemeClr val="tx1"/>
                </a:solidFill>
              </a:rPr>
              <a:t>scolarisent davantage d’élèves appartenant aux catégories sociales favorisées: surreprésentation des élèves d’origine sociale favorisée (36,7 %, contre 20,6 % dans le public), sous-représentation des élèves issus des catégories sociales défavorisées (19,4 % contre 39,4 % dans les établissements publics) ». </a:t>
            </a:r>
            <a:r>
              <a:rPr lang="fr-FR" sz="1600" dirty="0" smtClean="0">
                <a:solidFill>
                  <a:schemeClr val="tx1"/>
                </a:solidFill>
              </a:rPr>
              <a:t>MENESR-DEPP, </a:t>
            </a:r>
            <a:r>
              <a:rPr lang="fr-FR" sz="1600" i="1" dirty="0" smtClean="0">
                <a:solidFill>
                  <a:schemeClr val="tx1"/>
                </a:solidFill>
              </a:rPr>
              <a:t>Repères et références statistiques, 2014, p. 98.</a:t>
            </a:r>
          </a:p>
          <a:p>
            <a:endParaRPr lang="fr-FR" sz="1600" dirty="0" smtClean="0">
              <a:solidFill>
                <a:schemeClr val="tx1"/>
              </a:solidFill>
            </a:endParaRPr>
          </a:p>
          <a:p>
            <a:pPr marL="0" indent="0">
              <a:buNone/>
            </a:pPr>
            <a:endParaRPr lang="fr-FR" sz="2400" dirty="0" smtClean="0">
              <a:solidFill>
                <a:schemeClr val="tx1"/>
              </a:solidFill>
            </a:endParaRPr>
          </a:p>
          <a:p>
            <a:endParaRPr lang="fr-FR" sz="1600" dirty="0" smtClean="0">
              <a:solidFill>
                <a:schemeClr val="tx1"/>
              </a:solidFill>
            </a:endParaRPr>
          </a:p>
          <a:p>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356079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400" b="1" dirty="0" smtClean="0">
                <a:solidFill>
                  <a:srgbClr val="FF0000"/>
                </a:solidFill>
              </a:rPr>
              <a:t>Savoir lire le « classement des meilleurs lycées »</a:t>
            </a:r>
            <a:r>
              <a:rPr lang="fr-FR" sz="2400" dirty="0" smtClean="0">
                <a:solidFill>
                  <a:srgbClr val="FF0000"/>
                </a:solidFill>
              </a:rPr>
              <a:t/>
            </a:r>
            <a:br>
              <a:rPr lang="fr-FR" sz="2400" dirty="0" smtClean="0">
                <a:solidFill>
                  <a:srgbClr val="FF0000"/>
                </a:solidFill>
              </a:rPr>
            </a:br>
            <a:r>
              <a:rPr lang="fr-FR" sz="2400" dirty="0" smtClean="0"/>
              <a:t>Les résultats des lycées d’enseignement général et technologique</a:t>
            </a:r>
            <a:br>
              <a:rPr lang="fr-FR" sz="2400" dirty="0" smtClean="0"/>
            </a:br>
            <a:r>
              <a:rPr lang="fr-FR" sz="1800" dirty="0" smtClean="0"/>
              <a:t>(22 premiers LEGT présentant plus de 100 élèves au bac. Source MEN, 2019)</a:t>
            </a:r>
            <a:endParaRPr lang="fr-FR" sz="1800"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910993401"/>
              </p:ext>
            </p:extLst>
          </p:nvPr>
        </p:nvGraphicFramePr>
        <p:xfrm>
          <a:off x="457200" y="1600200"/>
          <a:ext cx="8229600" cy="45770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fr-FR" dirty="0"/>
                    </a:p>
                  </a:txBody>
                  <a:tcPr/>
                </a:tc>
                <a:tc>
                  <a:txBody>
                    <a:bodyPr/>
                    <a:lstStyle/>
                    <a:p>
                      <a:r>
                        <a:rPr lang="fr-FR" dirty="0" smtClean="0"/>
                        <a:t>Public</a:t>
                      </a:r>
                      <a:endParaRPr lang="fr-FR" dirty="0"/>
                    </a:p>
                  </a:txBody>
                  <a:tcPr/>
                </a:tc>
                <a:tc>
                  <a:txBody>
                    <a:bodyPr/>
                    <a:lstStyle/>
                    <a:p>
                      <a:r>
                        <a:rPr lang="fr-FR" dirty="0" smtClean="0"/>
                        <a:t>Privé</a:t>
                      </a:r>
                      <a:endParaRPr lang="fr-FR" dirty="0"/>
                    </a:p>
                  </a:txBody>
                  <a:tcPr/>
                </a:tc>
                <a:extLst>
                  <a:ext uri="{0D108BD9-81ED-4DB2-BD59-A6C34878D82A}">
                    <a16:rowId xmlns:a16="http://schemas.microsoft.com/office/drawing/2014/main" val="10000"/>
                  </a:ext>
                </a:extLst>
              </a:tr>
              <a:tr h="370840">
                <a:tc>
                  <a:txBody>
                    <a:bodyPr/>
                    <a:lstStyle/>
                    <a:p>
                      <a:r>
                        <a:rPr lang="fr-FR" dirty="0" smtClean="0"/>
                        <a:t>Lycées qui emmènent le plus d’élèves de la</a:t>
                      </a:r>
                      <a:r>
                        <a:rPr lang="fr-FR" baseline="0" dirty="0" smtClean="0"/>
                        <a:t> 2</a:t>
                      </a:r>
                      <a:r>
                        <a:rPr lang="fr-FR" baseline="30000" dirty="0" smtClean="0"/>
                        <a:t>nde</a:t>
                      </a:r>
                      <a:r>
                        <a:rPr lang="fr-FR" baseline="0" dirty="0" smtClean="0"/>
                        <a:t> au bac, vertueux socialement</a:t>
                      </a:r>
                      <a:endParaRPr lang="fr-FR" dirty="0"/>
                    </a:p>
                  </a:txBody>
                  <a:tcPr/>
                </a:tc>
                <a:tc>
                  <a:txBody>
                    <a:bodyPr/>
                    <a:lstStyle/>
                    <a:p>
                      <a:r>
                        <a:rPr lang="fr-FR" dirty="0" smtClean="0"/>
                        <a:t>16</a:t>
                      </a:r>
                      <a:endParaRPr lang="fr-FR" dirty="0"/>
                    </a:p>
                  </a:txBody>
                  <a:tcPr/>
                </a:tc>
                <a:tc>
                  <a:txBody>
                    <a:bodyPr/>
                    <a:lstStyle/>
                    <a:p>
                      <a:r>
                        <a:rPr lang="fr-FR" dirty="0" smtClean="0"/>
                        <a:t>6</a:t>
                      </a:r>
                      <a:endParaRPr lang="fr-FR" dirty="0"/>
                    </a:p>
                  </a:txBody>
                  <a:tcPr/>
                </a:tc>
                <a:extLst>
                  <a:ext uri="{0D108BD9-81ED-4DB2-BD59-A6C34878D82A}">
                    <a16:rowId xmlns:a16="http://schemas.microsoft.com/office/drawing/2014/main" val="10001"/>
                  </a:ext>
                </a:extLst>
              </a:tr>
              <a:tr h="370840">
                <a:tc>
                  <a:txBody>
                    <a:bodyPr/>
                    <a:lstStyle/>
                    <a:p>
                      <a:r>
                        <a:rPr lang="fr-FR" dirty="0" smtClean="0"/>
                        <a:t>Lycées qui emmènent le plus d’élèves de</a:t>
                      </a:r>
                      <a:r>
                        <a:rPr lang="fr-FR" baseline="0" dirty="0" smtClean="0"/>
                        <a:t> la 1</a:t>
                      </a:r>
                      <a:r>
                        <a:rPr lang="fr-FR" baseline="30000" dirty="0" smtClean="0"/>
                        <a:t>ère</a:t>
                      </a:r>
                      <a:r>
                        <a:rPr lang="fr-FR" baseline="0" dirty="0" smtClean="0"/>
                        <a:t> au bac, vertueux socialement</a:t>
                      </a:r>
                      <a:endParaRPr lang="fr-FR" dirty="0"/>
                    </a:p>
                  </a:txBody>
                  <a:tcPr/>
                </a:tc>
                <a:tc>
                  <a:txBody>
                    <a:bodyPr/>
                    <a:lstStyle/>
                    <a:p>
                      <a:r>
                        <a:rPr lang="fr-FR" dirty="0" smtClean="0"/>
                        <a:t>21</a:t>
                      </a:r>
                      <a:endParaRPr lang="fr-FR" dirty="0"/>
                    </a:p>
                  </a:txBody>
                  <a:tcPr/>
                </a:tc>
                <a:tc>
                  <a:txBody>
                    <a:bodyPr/>
                    <a:lstStyle/>
                    <a:p>
                      <a:r>
                        <a:rPr lang="fr-FR" dirty="0" smtClean="0"/>
                        <a:t>1</a:t>
                      </a:r>
                      <a:endParaRPr lang="fr-FR" dirty="0"/>
                    </a:p>
                  </a:txBody>
                  <a:tcPr/>
                </a:tc>
                <a:extLst>
                  <a:ext uri="{0D108BD9-81ED-4DB2-BD59-A6C34878D82A}">
                    <a16:rowId xmlns:a16="http://schemas.microsoft.com/office/drawing/2014/main" val="10002"/>
                  </a:ext>
                </a:extLst>
              </a:tr>
              <a:tr h="370840">
                <a:tc>
                  <a:txBody>
                    <a:bodyPr/>
                    <a:lstStyle/>
                    <a:p>
                      <a:r>
                        <a:rPr lang="fr-FR" dirty="0" smtClean="0"/>
                        <a:t>Lycées à plus forte valeur ajoutée, les plus performants par rapport à l’origine sociale de leurs élèves</a:t>
                      </a:r>
                      <a:endParaRPr lang="fr-FR" dirty="0"/>
                    </a:p>
                  </a:txBody>
                  <a:tcPr/>
                </a:tc>
                <a:tc>
                  <a:txBody>
                    <a:bodyPr/>
                    <a:lstStyle/>
                    <a:p>
                      <a:r>
                        <a:rPr lang="fr-FR" dirty="0" smtClean="0"/>
                        <a:t>20</a:t>
                      </a:r>
                      <a:endParaRPr lang="fr-FR" dirty="0"/>
                    </a:p>
                  </a:txBody>
                  <a:tcPr/>
                </a:tc>
                <a:tc>
                  <a:txBody>
                    <a:bodyPr/>
                    <a:lstStyle/>
                    <a:p>
                      <a:r>
                        <a:rPr lang="fr-FR" dirty="0" smtClean="0"/>
                        <a:t>2</a:t>
                      </a:r>
                      <a:endParaRPr lang="fr-FR" dirty="0"/>
                    </a:p>
                  </a:txBody>
                  <a:tcPr/>
                </a:tc>
                <a:extLst>
                  <a:ext uri="{0D108BD9-81ED-4DB2-BD59-A6C34878D82A}">
                    <a16:rowId xmlns:a16="http://schemas.microsoft.com/office/drawing/2014/main" val="10003"/>
                  </a:ext>
                </a:extLst>
              </a:tr>
              <a:tr h="370840">
                <a:tc>
                  <a:txBody>
                    <a:bodyPr/>
                    <a:lstStyle/>
                    <a:p>
                      <a:r>
                        <a:rPr lang="fr-FR" dirty="0" smtClean="0"/>
                        <a:t>Lycées à meilleur taux de</a:t>
                      </a:r>
                      <a:r>
                        <a:rPr lang="fr-FR" baseline="0" dirty="0" smtClean="0"/>
                        <a:t> réussite </a:t>
                      </a:r>
                      <a:r>
                        <a:rPr lang="fr-FR" baseline="0" smtClean="0"/>
                        <a:t>et de m</a:t>
                      </a:r>
                      <a:r>
                        <a:rPr lang="fr-FR" smtClean="0"/>
                        <a:t>entions </a:t>
                      </a:r>
                      <a:r>
                        <a:rPr lang="fr-FR" dirty="0" smtClean="0"/>
                        <a:t>au bac</a:t>
                      </a:r>
                      <a:endParaRPr lang="fr-FR" dirty="0"/>
                    </a:p>
                  </a:txBody>
                  <a:tcPr/>
                </a:tc>
                <a:tc>
                  <a:txBody>
                    <a:bodyPr/>
                    <a:lstStyle/>
                    <a:p>
                      <a:r>
                        <a:rPr lang="fr-FR" dirty="0" smtClean="0"/>
                        <a:t>2</a:t>
                      </a:r>
                      <a:endParaRPr lang="fr-FR" dirty="0"/>
                    </a:p>
                  </a:txBody>
                  <a:tcPr/>
                </a:tc>
                <a:tc>
                  <a:txBody>
                    <a:bodyPr/>
                    <a:lstStyle/>
                    <a:p>
                      <a:r>
                        <a:rPr lang="fr-FR" dirty="0" smtClean="0"/>
                        <a:t>20</a:t>
                      </a:r>
                      <a:endParaRPr lang="fr-FR" dirty="0"/>
                    </a:p>
                  </a:txBody>
                  <a:tcPr/>
                </a:tc>
                <a:extLst>
                  <a:ext uri="{0D108BD9-81ED-4DB2-BD59-A6C34878D82A}">
                    <a16:rowId xmlns:a16="http://schemas.microsoft.com/office/drawing/2014/main" val="10004"/>
                  </a:ext>
                </a:extLst>
              </a:tr>
            </a:tbl>
          </a:graphicData>
        </a:graphic>
      </p:graphicFrame>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4219669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l’école fait de la pauvreté</a:t>
            </a:r>
            <a:endParaRPr lang="fr-FR" sz="2800" b="1" dirty="0"/>
          </a:p>
        </p:txBody>
      </p:sp>
      <p:sp>
        <p:nvSpPr>
          <p:cNvPr id="3" name="Espace réservé du contenu 2"/>
          <p:cNvSpPr>
            <a:spLocks noGrp="1"/>
          </p:cNvSpPr>
          <p:nvPr>
            <p:ph idx="1"/>
          </p:nvPr>
        </p:nvSpPr>
        <p:spPr/>
        <p:txBody>
          <a:bodyPr>
            <a:normAutofit fontScale="70000" lnSpcReduction="20000"/>
          </a:bodyPr>
          <a:lstStyle/>
          <a:p>
            <a:pPr marL="381000" indent="-381000" fontAlgn="base">
              <a:spcBef>
                <a:spcPts val="1200"/>
              </a:spcBef>
              <a:spcAft>
                <a:spcPct val="0"/>
              </a:spcAft>
              <a:buFont typeface="Arial" charset="0"/>
              <a:buChar char="■"/>
            </a:pPr>
            <a:r>
              <a:rPr lang="fr-FR" b="1" dirty="0" smtClean="0"/>
              <a:t>Une aide sociale à porter à la hauteur des besoins</a:t>
            </a:r>
          </a:p>
          <a:p>
            <a:pPr marL="381000" indent="-381000" fontAlgn="base">
              <a:spcBef>
                <a:spcPts val="1200"/>
              </a:spcBef>
              <a:spcAft>
                <a:spcPct val="0"/>
              </a:spcAft>
              <a:buFont typeface="Arial" charset="0"/>
              <a:buChar char="■"/>
            </a:pPr>
            <a:r>
              <a:rPr lang="fr-FR" b="1" dirty="0" smtClean="0">
                <a:solidFill>
                  <a:schemeClr val="tx1"/>
                </a:solidFill>
              </a:rPr>
              <a:t>Jusqu’en 2017, le montant des bourses de collège s’élevait à </a:t>
            </a:r>
            <a:r>
              <a:rPr lang="fr-FR" b="1" dirty="0" smtClean="0">
                <a:solidFill>
                  <a:srgbClr val="FF0000"/>
                </a:solidFill>
              </a:rPr>
              <a:t>360 € par an </a:t>
            </a:r>
            <a:r>
              <a:rPr lang="fr-FR" b="1" dirty="0" smtClean="0">
                <a:solidFill>
                  <a:schemeClr val="tx1"/>
                </a:solidFill>
              </a:rPr>
              <a:t>maximum pour le taux le plus élevé, soit </a:t>
            </a:r>
            <a:r>
              <a:rPr lang="fr-FR" b="1" dirty="0" smtClean="0">
                <a:solidFill>
                  <a:srgbClr val="FF0000"/>
                </a:solidFill>
              </a:rPr>
              <a:t>2 euros par jour de classe</a:t>
            </a:r>
            <a:r>
              <a:rPr lang="fr-FR" b="1" dirty="0" smtClean="0">
                <a:solidFill>
                  <a:schemeClr val="tx1"/>
                </a:solidFill>
              </a:rPr>
              <a:t>, c’est-à-dire même pas le prix d’un repas à la cantine scolaire. Ce montant a été porté </a:t>
            </a:r>
            <a:r>
              <a:rPr lang="fr-FR" b="1" dirty="0" smtClean="0"/>
              <a:t>en 2016-2017</a:t>
            </a:r>
            <a:r>
              <a:rPr lang="fr-FR" b="1" dirty="0" smtClean="0">
                <a:solidFill>
                  <a:schemeClr val="tx1"/>
                </a:solidFill>
              </a:rPr>
              <a:t> à </a:t>
            </a:r>
            <a:r>
              <a:rPr lang="fr-FR" b="1" dirty="0" smtClean="0">
                <a:solidFill>
                  <a:srgbClr val="FF0000"/>
                </a:solidFill>
              </a:rPr>
              <a:t>450</a:t>
            </a:r>
            <a:r>
              <a:rPr lang="fr-FR" b="1" dirty="0"/>
              <a:t> </a:t>
            </a:r>
            <a:r>
              <a:rPr lang="fr-FR" b="1" dirty="0" smtClean="0"/>
              <a:t>€</a:t>
            </a:r>
            <a:r>
              <a:rPr lang="fr-FR" b="1" dirty="0" smtClean="0">
                <a:solidFill>
                  <a:schemeClr val="tx1"/>
                </a:solidFill>
              </a:rPr>
              <a:t> (+ 25%).</a:t>
            </a:r>
          </a:p>
          <a:p>
            <a:pPr marL="381000" indent="-381000" fontAlgn="base">
              <a:spcBef>
                <a:spcPts val="1200"/>
              </a:spcBef>
              <a:spcAft>
                <a:spcPct val="0"/>
              </a:spcAft>
              <a:buFont typeface="Arial" charset="0"/>
              <a:buChar char="■"/>
            </a:pPr>
            <a:r>
              <a:rPr lang="fr-FR" b="1" dirty="0" smtClean="0">
                <a:solidFill>
                  <a:schemeClr val="tx1"/>
                </a:solidFill>
              </a:rPr>
              <a:t>Dans certains endroits, un taux anormal de non recours aux droits: il faut mieux accompagner les familles. Attention à la dématérialisation des procédures et des documents.</a:t>
            </a:r>
          </a:p>
          <a:p>
            <a:pPr marL="381000" indent="-381000" fontAlgn="base">
              <a:spcBef>
                <a:spcPts val="1200"/>
              </a:spcBef>
              <a:spcAft>
                <a:spcPct val="0"/>
              </a:spcAft>
              <a:buFont typeface="Arial" charset="0"/>
              <a:buChar char="■"/>
            </a:pPr>
            <a:r>
              <a:rPr lang="fr-FR" b="1" dirty="0" smtClean="0">
                <a:solidFill>
                  <a:srgbClr val="FF0000"/>
                </a:solidFill>
              </a:rPr>
              <a:t>Les crédits consacrés aux fonds sociaux ont été divisés par 2,3 de 2001 (73 M d’€) à 2012 (32 M d’€). </a:t>
            </a:r>
            <a:r>
              <a:rPr lang="fr-FR" b="1" dirty="0" smtClean="0">
                <a:solidFill>
                  <a:schemeClr val="tx1"/>
                </a:solidFill>
              </a:rPr>
              <a:t>Des économies ont été faites sur les crédits destinés aux élèves pauvres, alors même que la pauvreté augmentait. Le gouvernement précédent a augmenté les fonds sociaux pour les porter à </a:t>
            </a:r>
            <a:r>
              <a:rPr lang="fr-FR" b="1" dirty="0" smtClean="0">
                <a:solidFill>
                  <a:srgbClr val="FF0000"/>
                </a:solidFill>
              </a:rPr>
              <a:t>59 M d’€</a:t>
            </a:r>
            <a:r>
              <a:rPr lang="fr-FR" b="1" dirty="0" smtClean="0">
                <a:solidFill>
                  <a:schemeClr val="tx1"/>
                </a:solidFill>
              </a:rPr>
              <a:t>.</a:t>
            </a:r>
          </a:p>
          <a:p>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dirty="0"/>
          </a:p>
        </p:txBody>
      </p:sp>
    </p:spTree>
    <p:extLst>
      <p:ext uri="{BB962C8B-B14F-4D97-AF65-F5344CB8AC3E}">
        <p14:creationId xmlns:p14="http://schemas.microsoft.com/office/powerpoint/2010/main" val="91211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l’école fait de la pauvreté</a:t>
            </a:r>
            <a:endParaRPr lang="fr-FR" sz="2800" dirty="0"/>
          </a:p>
        </p:txBody>
      </p:sp>
      <p:sp>
        <p:nvSpPr>
          <p:cNvPr id="3" name="Espace réservé du contenu 2"/>
          <p:cNvSpPr>
            <a:spLocks noGrp="1"/>
          </p:cNvSpPr>
          <p:nvPr>
            <p:ph idx="1"/>
          </p:nvPr>
        </p:nvSpPr>
        <p:spPr/>
        <p:txBody>
          <a:bodyPr>
            <a:normAutofit fontScale="85000" lnSpcReduction="10000"/>
          </a:bodyPr>
          <a:lstStyle/>
          <a:p>
            <a:pPr fontAlgn="base">
              <a:spcAft>
                <a:spcPct val="0"/>
              </a:spcAft>
              <a:buFont typeface="Arial" charset="0"/>
              <a:buChar char="■"/>
            </a:pPr>
            <a:r>
              <a:rPr lang="fr-FR" sz="2800" b="1" dirty="0" smtClean="0">
                <a:solidFill>
                  <a:schemeClr val="tx1"/>
                </a:solidFill>
              </a:rPr>
              <a:t>Le travail personnel demandé à l’élève est un élément essentiel dans l’acquisition des connaissances et des compétences. Il est aussi une source majeure d’inégalités.</a:t>
            </a:r>
            <a:r>
              <a:rPr lang="fr-FR" sz="2800" dirty="0" smtClean="0">
                <a:solidFill>
                  <a:schemeClr val="tx1"/>
                </a:solidFill>
              </a:rPr>
              <a:t> </a:t>
            </a:r>
            <a:endParaRPr lang="fr-FR" dirty="0" smtClean="0">
              <a:solidFill>
                <a:schemeClr val="tx1"/>
              </a:solidFill>
            </a:endParaRPr>
          </a:p>
          <a:p>
            <a:pPr eaLnBrk="0" fontAlgn="base" hangingPunct="0">
              <a:lnSpc>
                <a:spcPct val="90000"/>
              </a:lnSpc>
              <a:spcAft>
                <a:spcPct val="0"/>
              </a:spcAft>
              <a:buFont typeface="Arial" charset="0"/>
              <a:buChar char="■"/>
            </a:pPr>
            <a:r>
              <a:rPr lang="fr-FR" sz="2600" b="1" dirty="0" smtClean="0">
                <a:solidFill>
                  <a:schemeClr val="tx1"/>
                </a:solidFill>
              </a:rPr>
              <a:t>Accompagnement éducatif dans les écoles et les collèges, </a:t>
            </a:r>
            <a:r>
              <a:rPr lang="fr-FR" sz="2600" b="1" dirty="0" smtClean="0">
                <a:solidFill>
                  <a:srgbClr val="FF0000"/>
                </a:solidFill>
              </a:rPr>
              <a:t>un budget sous contrainte </a:t>
            </a:r>
            <a:r>
              <a:rPr lang="fr-FR" sz="2600" b="1" dirty="0" smtClean="0">
                <a:solidFill>
                  <a:schemeClr val="tx1"/>
                </a:solidFill>
              </a:rPr>
              <a:t>: </a:t>
            </a:r>
            <a:r>
              <a:rPr lang="fr-FR" sz="2600" b="1" dirty="0" smtClean="0"/>
              <a:t>303 M d’ € en 2008, 270 M d’ € en 2014.</a:t>
            </a:r>
          </a:p>
          <a:p>
            <a:pPr eaLnBrk="0" fontAlgn="base" hangingPunct="0">
              <a:lnSpc>
                <a:spcPct val="90000"/>
              </a:lnSpc>
              <a:spcAft>
                <a:spcPct val="0"/>
              </a:spcAft>
              <a:buFont typeface="Arial" charset="0"/>
              <a:buChar char="■"/>
            </a:pPr>
            <a:r>
              <a:rPr lang="fr-FR" sz="2600" b="1" dirty="0" smtClean="0">
                <a:solidFill>
                  <a:schemeClr val="tx1"/>
                </a:solidFill>
              </a:rPr>
              <a:t>Accompagnement éducatif en CPGE (heures de colle), </a:t>
            </a:r>
            <a:r>
              <a:rPr lang="fr-FR" sz="2600" b="1" dirty="0" smtClean="0">
                <a:solidFill>
                  <a:srgbClr val="FF0000"/>
                </a:solidFill>
              </a:rPr>
              <a:t>un budget sans contrainte</a:t>
            </a:r>
            <a:r>
              <a:rPr lang="fr-FR" sz="2600" b="1" dirty="0" smtClean="0">
                <a:solidFill>
                  <a:schemeClr val="tx1"/>
                </a:solidFill>
              </a:rPr>
              <a:t> : </a:t>
            </a:r>
            <a:r>
              <a:rPr lang="fr-FR" sz="2600" b="1" dirty="0" smtClean="0"/>
              <a:t>50 M d’ € en 2002, 70 M d’ € en 2013 </a:t>
            </a:r>
            <a:r>
              <a:rPr lang="fr-FR" sz="2600" b="1" dirty="0" smtClean="0">
                <a:solidFill>
                  <a:schemeClr val="tx1"/>
                </a:solidFill>
              </a:rPr>
              <a:t>: sur ce seul point, </a:t>
            </a:r>
            <a:r>
              <a:rPr lang="fr-FR" sz="2600" b="1" dirty="0" smtClean="0">
                <a:solidFill>
                  <a:srgbClr val="FF0000"/>
                </a:solidFill>
              </a:rPr>
              <a:t>843 € de surcoût par étudiant</a:t>
            </a:r>
            <a:r>
              <a:rPr lang="fr-FR" sz="2600" b="1" dirty="0" smtClean="0">
                <a:solidFill>
                  <a:schemeClr val="tx1"/>
                </a:solidFill>
              </a:rPr>
              <a:t>, alors que le </a:t>
            </a:r>
            <a:r>
              <a:rPr lang="fr-FR" sz="2600" b="1" dirty="0" smtClean="0">
                <a:solidFill>
                  <a:srgbClr val="FF0000"/>
                </a:solidFill>
              </a:rPr>
              <a:t>coût global de l’accompagnement éducatif en éducation prioritaire est de 18,80 € par élève </a:t>
            </a:r>
            <a:r>
              <a:rPr lang="fr-FR" sz="2600" b="1" dirty="0" smtClean="0"/>
              <a:t>en 2017.</a:t>
            </a:r>
            <a:endParaRPr lang="fr-FR" sz="2600" b="1" dirty="0" smtClean="0">
              <a:solidFill>
                <a:schemeClr val="tx1"/>
              </a:solidFill>
            </a:endParaRPr>
          </a:p>
          <a:p>
            <a:pPr eaLnBrk="0" fontAlgn="base" hangingPunct="0">
              <a:lnSpc>
                <a:spcPct val="90000"/>
              </a:lnSpc>
              <a:spcAft>
                <a:spcPct val="0"/>
              </a:spcAft>
              <a:buFont typeface="Arial" charset="0"/>
              <a:buChar char="■"/>
            </a:pPr>
            <a:r>
              <a:rPr lang="fr-FR" sz="2600" b="1" dirty="0" smtClean="0">
                <a:solidFill>
                  <a:schemeClr val="tx1"/>
                </a:solidFill>
              </a:rPr>
              <a:t>Coût des exonérations fiscales pour cours particuliers: au moins 300 M d’</a:t>
            </a:r>
            <a:r>
              <a:rPr lang="fr-FR" sz="2600" b="1" dirty="0"/>
              <a:t> €</a:t>
            </a:r>
            <a:r>
              <a:rPr lang="fr-FR" sz="2600" b="1" dirty="0" smtClean="0">
                <a:solidFill>
                  <a:schemeClr val="tx1"/>
                </a:solidFill>
              </a:rPr>
              <a:t> par an.</a:t>
            </a:r>
          </a:p>
          <a:p>
            <a:pPr algn="ctr" eaLnBrk="0" fontAlgn="base" hangingPunct="0">
              <a:lnSpc>
                <a:spcPct val="90000"/>
              </a:lnSpc>
              <a:spcAft>
                <a:spcPct val="0"/>
              </a:spcAft>
              <a:buFont typeface="Arial" charset="0"/>
              <a:buChar char="■"/>
            </a:pPr>
            <a:r>
              <a:rPr lang="fr-FR" b="1" dirty="0" smtClean="0">
                <a:solidFill>
                  <a:srgbClr val="FF0000"/>
                </a:solidFill>
              </a:rPr>
              <a:t>Une solidarité inversée, un ruissellement à l’envers? </a:t>
            </a:r>
          </a:p>
          <a:p>
            <a:pPr algn="ctr" eaLnBrk="0" fontAlgn="base" hangingPunct="0">
              <a:lnSpc>
                <a:spcPct val="90000"/>
              </a:lnSpc>
              <a:spcAft>
                <a:spcPct val="0"/>
              </a:spcAft>
              <a:buFont typeface="Arial" charset="0"/>
              <a:buChar char="■"/>
            </a:pPr>
            <a:r>
              <a:rPr lang="fr-FR" b="1" dirty="0" smtClean="0">
                <a:solidFill>
                  <a:srgbClr val="FF0000"/>
                </a:solidFill>
              </a:rPr>
              <a:t>Qui sont vraiment les assistés?</a:t>
            </a:r>
          </a:p>
          <a:p>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dirty="0"/>
          </a:p>
        </p:txBody>
      </p:sp>
    </p:spTree>
    <p:extLst>
      <p:ext uri="{BB962C8B-B14F-4D97-AF65-F5344CB8AC3E}">
        <p14:creationId xmlns:p14="http://schemas.microsoft.com/office/powerpoint/2010/main" val="123804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solidFill>
                  <a:srgbClr val="FF0000"/>
                </a:solidFill>
              </a:rPr>
              <a:t>Ce que l’école devrait faire pour réduire les inégalités : s’organiser pour la réussite de tous et ne plus être l’école du tri et de la sélection au cours de la scolarité obligatoire</a:t>
            </a:r>
            <a:endParaRPr lang="fr-FR" sz="2800" dirty="0"/>
          </a:p>
        </p:txBody>
      </p:sp>
      <p:sp>
        <p:nvSpPr>
          <p:cNvPr id="3" name="Espace réservé du contenu 2"/>
          <p:cNvSpPr>
            <a:spLocks noGrp="1"/>
          </p:cNvSpPr>
          <p:nvPr>
            <p:ph idx="1"/>
          </p:nvPr>
        </p:nvSpPr>
        <p:spPr/>
        <p:txBody>
          <a:bodyPr>
            <a:normAutofit fontScale="92500" lnSpcReduction="20000"/>
          </a:bodyPr>
          <a:lstStyle/>
          <a:p>
            <a:r>
              <a:rPr lang="fr-FR" sz="2000" b="1" i="1" dirty="0" smtClean="0"/>
              <a:t>Une réelle priorité à l’école </a:t>
            </a:r>
            <a:r>
              <a:rPr lang="fr-FR" sz="2000" b="1" i="1" dirty="0"/>
              <a:t>primaire, un réel effort en faveur des élèves en </a:t>
            </a:r>
            <a:r>
              <a:rPr lang="fr-FR" sz="2000" b="1" i="1" dirty="0" smtClean="0"/>
              <a:t>difficulté</a:t>
            </a:r>
          </a:p>
          <a:p>
            <a:r>
              <a:rPr lang="fr-FR" sz="2000" b="1" i="1" dirty="0" smtClean="0"/>
              <a:t>Des enseignants mieux formés à l’hétérogénéité et à la connaissance des enfants de milieux populaires et de leurs familles, </a:t>
            </a:r>
            <a:r>
              <a:rPr lang="fr-FR" sz="2000" b="1" i="1" dirty="0"/>
              <a:t>d</a:t>
            </a:r>
            <a:r>
              <a:rPr lang="fr-FR" sz="2000" b="1" i="1" dirty="0" smtClean="0"/>
              <a:t>es conditions de travail mieux reconnues </a:t>
            </a:r>
          </a:p>
          <a:p>
            <a:r>
              <a:rPr lang="fr-FR" sz="2000" b="1" i="1" dirty="0" smtClean="0"/>
              <a:t>Une attention portée aux cycles et aux transitions entre les niveaux d’enseignement</a:t>
            </a:r>
          </a:p>
          <a:p>
            <a:r>
              <a:rPr lang="fr-FR" sz="2000" b="1" i="1" dirty="0" smtClean="0"/>
              <a:t>Des pratiques pédagogiques fondées sur la coopération et l’explicitation</a:t>
            </a:r>
          </a:p>
          <a:p>
            <a:r>
              <a:rPr lang="fr-FR" sz="2000" b="1" i="1" dirty="0" smtClean="0"/>
              <a:t>Une évaluation qui encourage et qui donne des repères communs </a:t>
            </a:r>
          </a:p>
          <a:p>
            <a:r>
              <a:rPr lang="fr-FR" sz="2000" b="1" i="1" dirty="0" smtClean="0"/>
              <a:t>De nouveaux rythmes scolaires pour un meilleur temps scolaire  et éducatif </a:t>
            </a:r>
          </a:p>
          <a:p>
            <a:r>
              <a:rPr lang="fr-FR" sz="2000" b="1" i="1" dirty="0" smtClean="0"/>
              <a:t>Une ouverture artistique, culturelle et sportive; une utilisation raisonnée du numérique</a:t>
            </a:r>
          </a:p>
          <a:p>
            <a:r>
              <a:rPr lang="fr-FR" sz="2000" b="1" i="1" dirty="0" smtClean="0"/>
              <a:t>Des décisions d’orientation indépendantes des origines sociales</a:t>
            </a:r>
          </a:p>
          <a:p>
            <a:r>
              <a:rPr lang="fr-FR" sz="2000" b="1" i="1" dirty="0" smtClean="0"/>
              <a:t>Une confiance à l’égard de la prise d’initiatives des équipes pédagogiques</a:t>
            </a:r>
          </a:p>
          <a:p>
            <a:r>
              <a:rPr lang="fr-FR" sz="2000" b="1" i="1" dirty="0" smtClean="0"/>
              <a:t>Une action résolue pour faire vivre la </a:t>
            </a:r>
            <a:r>
              <a:rPr lang="fr-FR" sz="2000" b="1" i="1" dirty="0" err="1" smtClean="0"/>
              <a:t>co-éducation</a:t>
            </a:r>
            <a:r>
              <a:rPr lang="fr-FR" sz="2000" b="1" i="1" dirty="0" smtClean="0"/>
              <a:t> et construire les alliances éducatives avec les familles et les partenaires de l’école</a:t>
            </a:r>
          </a:p>
          <a:p>
            <a:pPr marL="0" indent="0" fontAlgn="base">
              <a:lnSpc>
                <a:spcPct val="90000"/>
              </a:lnSpc>
              <a:spcAft>
                <a:spcPct val="0"/>
              </a:spcAft>
              <a:buNone/>
            </a:pPr>
            <a:endParaRPr lang="fr-FR" sz="2000" b="1" i="1" dirty="0" smtClean="0">
              <a:solidFill>
                <a:srgbClr val="FF0000"/>
              </a:solidFill>
            </a:endParaRPr>
          </a:p>
          <a:p>
            <a:endParaRPr lang="fr-FR" sz="20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327412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l’école fait de la pauvreté</a:t>
            </a:r>
            <a:endParaRPr lang="fr-FR" sz="2800" b="1"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r>
              <a:rPr lang="fr-FR" b="1" dirty="0"/>
              <a:t>Il existe de fortes résistances à la démocratisation de la réussite scolaire: les citoyens dont les enfants réussissent dans l’école telle qu’elle n’ont pas besoin et donc n’ont pas envie que l’ école se transforme</a:t>
            </a:r>
            <a:r>
              <a:rPr lang="fr-FR" b="1" dirty="0" smtClean="0"/>
              <a:t>.</a:t>
            </a:r>
          </a:p>
          <a:p>
            <a:r>
              <a:rPr lang="fr-FR" b="1" dirty="0" smtClean="0"/>
              <a:t>- </a:t>
            </a:r>
            <a:r>
              <a:rPr lang="fr-FR" b="1" dirty="0"/>
              <a:t>Résistances au principe d’éducabilité de tous les enfants (exemple de l’apprentissage junior en 2005).</a:t>
            </a:r>
          </a:p>
          <a:p>
            <a:r>
              <a:rPr lang="fr-FR" b="1" dirty="0"/>
              <a:t>- Résistances à la mixité sociale et scolaire.  </a:t>
            </a:r>
          </a:p>
          <a:p>
            <a:r>
              <a:rPr lang="fr-FR" b="1" dirty="0"/>
              <a:t>- Résistances à une meilleure répartition budgétaire de l’effort de la nation: on dépense 15000 euros par an pour un élève de classe préparatoire et seulement 6000 euros pour un élève d’élémentaire.</a:t>
            </a:r>
          </a:p>
          <a:p>
            <a:r>
              <a:rPr lang="fr-FR" b="1" dirty="0"/>
              <a:t>- Résistances à l’achèvement du collège unique créé en 1975.</a:t>
            </a:r>
          </a:p>
          <a:p>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1641361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endParaRPr lang="fr-FR" sz="2800" dirty="0"/>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FR" sz="3000" b="1" dirty="0"/>
              <a:t>« </a:t>
            </a:r>
            <a:r>
              <a:rPr lang="fr-FR" sz="3000" b="1" i="1" dirty="0"/>
              <a:t>les familles pauvres ne sont plus seulement celles qui n'ont pas de revenus (pauvreté économique). En effet, les personnels sociaux rencontrent de plus en plus de familles aux revenus faibles qui se trouvent en </a:t>
            </a:r>
            <a:r>
              <a:rPr lang="fr-FR" sz="3000" b="1" i="1" dirty="0" smtClean="0"/>
              <a:t>difficulté : ainsi </a:t>
            </a:r>
            <a:r>
              <a:rPr lang="fr-FR" sz="3000" b="1" i="1" dirty="0"/>
              <a:t>toute facture exceptionnelle ou accidentelle fait basculer un budget étroitement géré. Nous sommes confrontées de plus en plus à des parents démunis, fragilisés aussi par leur situation professionnelle : famille monoparentale, recomposée, bénéficiaires de minimas sociaux, en difficultés à poser un cadre à leurs enfants </a:t>
            </a:r>
            <a:r>
              <a:rPr lang="fr-FR" sz="3000" b="1" i="1" dirty="0" smtClean="0"/>
              <a:t>». </a:t>
            </a:r>
            <a:r>
              <a:rPr lang="fr-FR" sz="2200" dirty="0" smtClean="0"/>
              <a:t>Assistants sociaux, académie de Nancy-Metz.</a:t>
            </a:r>
            <a:endParaRPr lang="fr-FR" sz="22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264109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solidFill>
                  <a:srgbClr val="FF0000"/>
                </a:solidFill>
                <a:latin typeface="Arial" panose="020B0604020202020204" pitchFamily="34" charset="0"/>
                <a:ea typeface="MS Mincho" panose="02020609040205080304" pitchFamily="49" charset="-128"/>
              </a:rPr>
              <a:t>Travailler à la réussite de tous les élèves: Trois raisons de produire </a:t>
            </a:r>
            <a:br>
              <a:rPr lang="fr-FR" sz="2800" b="1" dirty="0" smtClean="0">
                <a:solidFill>
                  <a:srgbClr val="FF0000"/>
                </a:solidFill>
                <a:latin typeface="Arial" panose="020B0604020202020204" pitchFamily="34" charset="0"/>
                <a:ea typeface="MS Mincho" panose="02020609040205080304" pitchFamily="49" charset="-128"/>
              </a:rPr>
            </a:br>
            <a:r>
              <a:rPr lang="fr-FR" sz="2800" b="1" dirty="0" smtClean="0">
                <a:solidFill>
                  <a:srgbClr val="FF0000"/>
                </a:solidFill>
                <a:latin typeface="Arial" panose="020B0604020202020204" pitchFamily="34" charset="0"/>
                <a:ea typeface="MS Mincho" panose="02020609040205080304" pitchFamily="49" charset="-128"/>
              </a:rPr>
              <a:t>cet effort collectif de solidarité</a:t>
            </a:r>
            <a:r>
              <a:rPr lang="fr-FR" sz="2800" dirty="0" smtClean="0"/>
              <a:t/>
            </a:r>
            <a:br>
              <a:rPr lang="fr-FR" sz="2800" dirty="0" smtClean="0"/>
            </a:br>
            <a:endParaRPr lang="fr-FR" sz="2800" dirty="0"/>
          </a:p>
        </p:txBody>
      </p:sp>
      <p:sp>
        <p:nvSpPr>
          <p:cNvPr id="3" name="Espace réservé du contenu 2"/>
          <p:cNvSpPr>
            <a:spLocks noGrp="1"/>
          </p:cNvSpPr>
          <p:nvPr>
            <p:ph idx="1"/>
          </p:nvPr>
        </p:nvSpPr>
        <p:spPr/>
        <p:txBody>
          <a:bodyPr>
            <a:normAutofit/>
          </a:bodyPr>
          <a:lstStyle/>
          <a:p>
            <a:pPr marL="457200" indent="-457200" fontAlgn="base">
              <a:spcAft>
                <a:spcPct val="0"/>
              </a:spcAft>
              <a:buAutoNum type="arabicPeriod"/>
            </a:pPr>
            <a:r>
              <a:rPr lang="fr-FR" sz="2400" b="1" dirty="0" smtClean="0">
                <a:latin typeface="Arial" panose="020B0604020202020204" pitchFamily="34" charset="0"/>
                <a:ea typeface="MS Mincho" panose="02020609040205080304" pitchFamily="49" charset="-128"/>
              </a:rPr>
              <a:t>Plus </a:t>
            </a:r>
            <a:r>
              <a:rPr lang="fr-FR" sz="2400" b="1" dirty="0" smtClean="0">
                <a:solidFill>
                  <a:schemeClr val="tx1"/>
                </a:solidFill>
                <a:latin typeface="Arial" panose="020B0604020202020204" pitchFamily="34" charset="0"/>
                <a:ea typeface="MS Mincho" panose="02020609040205080304" pitchFamily="49" charset="-128"/>
              </a:rPr>
              <a:t>de justice dans la scolarisation des élèves de familles pauvres eux-mêmes: le seul moyen de rompre avec les humiliations et de sortir de la détresse.</a:t>
            </a:r>
          </a:p>
          <a:p>
            <a:pPr marL="457200" indent="-457200" fontAlgn="base">
              <a:spcAft>
                <a:spcPct val="0"/>
              </a:spcAft>
              <a:buAutoNum type="arabicPeriod"/>
            </a:pPr>
            <a:r>
              <a:rPr lang="fr-FR" sz="2400" b="1" dirty="0" smtClean="0">
                <a:solidFill>
                  <a:schemeClr val="tx1"/>
                </a:solidFill>
                <a:latin typeface="Arial" panose="020B0604020202020204" pitchFamily="34" charset="0"/>
                <a:ea typeface="MS Mincho" panose="02020609040205080304" pitchFamily="49" charset="-128"/>
              </a:rPr>
              <a:t>Un enjeu vital pour notre pacte républicain: l’échec scolaire massif des enfants des milieux populaires est une menace pour notre démocratie.</a:t>
            </a:r>
          </a:p>
          <a:p>
            <a:pPr marL="457200" indent="-457200" fontAlgn="base">
              <a:spcAft>
                <a:spcPct val="0"/>
              </a:spcAft>
              <a:buAutoNum type="arabicPeriod"/>
            </a:pPr>
            <a:r>
              <a:rPr lang="fr-FR" sz="2400" b="1" dirty="0" smtClean="0">
                <a:solidFill>
                  <a:schemeClr val="tx1"/>
                </a:solidFill>
                <a:latin typeface="Arial" panose="020B0604020202020204" pitchFamily="34" charset="0"/>
                <a:ea typeface="MS Mincho" panose="02020609040205080304" pitchFamily="49" charset="-128"/>
              </a:rPr>
              <a:t>Une question de survie pour notre économie: les inégalités freinent la croissance.</a:t>
            </a:r>
          </a:p>
          <a:p>
            <a:pPr marL="457200" indent="-457200" fontAlgn="base">
              <a:spcAft>
                <a:spcPct val="0"/>
              </a:spcAft>
              <a:buAutoNum type="arabicPeriod"/>
            </a:pPr>
            <a:endParaRPr lang="fr-FR" sz="2400" b="1" dirty="0" smtClean="0">
              <a:solidFill>
                <a:schemeClr val="tx1"/>
              </a:solidFill>
              <a:latin typeface="Arial" panose="020B0604020202020204" pitchFamily="34" charset="0"/>
              <a:ea typeface="MS Mincho" panose="02020609040205080304" pitchFamily="49" charset="-128"/>
            </a:endParaRPr>
          </a:p>
          <a:p>
            <a:pPr marL="0" indent="0" fontAlgn="base">
              <a:spcAft>
                <a:spcPct val="0"/>
              </a:spcAft>
              <a:buNone/>
            </a:pPr>
            <a:endParaRPr lang="fr-FR" sz="2400" b="1" dirty="0" smtClean="0">
              <a:solidFill>
                <a:schemeClr val="tx1"/>
              </a:solidFill>
              <a:latin typeface="Arial" panose="020B0604020202020204" pitchFamily="34" charset="0"/>
              <a:ea typeface="MS Mincho" panose="02020609040205080304" pitchFamily="49" charset="-128"/>
            </a:endParaRPr>
          </a:p>
          <a:p>
            <a:pPr marL="0" indent="0" fontAlgn="base">
              <a:spcAft>
                <a:spcPct val="0"/>
              </a:spcAft>
              <a:buNone/>
            </a:pPr>
            <a:endParaRPr lang="fr-FR" b="1" dirty="0" smtClean="0">
              <a:solidFill>
                <a:schemeClr val="tx1"/>
              </a:solidFill>
              <a:latin typeface="Arial" panose="020B0604020202020204" pitchFamily="34" charset="0"/>
              <a:ea typeface="MS Mincho" panose="02020609040205080304" pitchFamily="49" charset="-128"/>
            </a:endParaRPr>
          </a:p>
          <a:p>
            <a:pPr marL="0" indent="0">
              <a:buNone/>
            </a:pPr>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5012" y="5013176"/>
            <a:ext cx="5133975"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190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endParaRPr lang="fr-FR" sz="2800" dirty="0"/>
          </a:p>
        </p:txBody>
      </p:sp>
      <p:sp>
        <p:nvSpPr>
          <p:cNvPr id="3" name="Espace réservé du contenu 2"/>
          <p:cNvSpPr>
            <a:spLocks noGrp="1"/>
          </p:cNvSpPr>
          <p:nvPr>
            <p:ph idx="1"/>
          </p:nvPr>
        </p:nvSpPr>
        <p:spPr/>
        <p:txBody>
          <a:bodyPr>
            <a:normAutofit/>
          </a:bodyPr>
          <a:lstStyle/>
          <a:p>
            <a:pPr algn="just"/>
            <a:r>
              <a:rPr lang="fr-FR" sz="2800" b="1" i="1" dirty="0"/>
              <a:t>« </a:t>
            </a:r>
            <a:r>
              <a:rPr lang="fr-FR" sz="2800" b="1" i="1" dirty="0" smtClean="0"/>
              <a:t>Aux </a:t>
            </a:r>
            <a:r>
              <a:rPr lang="fr-FR" sz="2800" b="1" i="1" dirty="0"/>
              <a:t>difficultés financières s’ajoute un délabrement social qui rend les choses beaucoup plus difficiles. Ces familles, ont beaucoup de mal à se projeter dans l’avenir pour elles-mêmes et pour leurs enfants. Ce qui est nouveau aussi, dans les familles pauvres, ce sont les suicides ou les tentatives de </a:t>
            </a:r>
            <a:r>
              <a:rPr lang="fr-FR" sz="2800" b="1" i="1" dirty="0" smtClean="0"/>
              <a:t>suicide ». </a:t>
            </a:r>
            <a:r>
              <a:rPr lang="fr-FR" sz="2800" b="1" dirty="0" smtClean="0"/>
              <a:t> </a:t>
            </a:r>
            <a:r>
              <a:rPr lang="fr-FR" sz="2000" dirty="0" smtClean="0"/>
              <a:t>Enseignants de Revin, académie de </a:t>
            </a:r>
            <a:r>
              <a:rPr lang="fr-FR" sz="2000" dirty="0"/>
              <a:t>R</a:t>
            </a:r>
            <a:r>
              <a:rPr lang="fr-FR" sz="2000" dirty="0" smtClean="0"/>
              <a:t>eims. </a:t>
            </a:r>
            <a:endParaRPr lang="fr-FR" sz="28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374682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endParaRPr lang="fr-FR" sz="2800" dirty="0"/>
          </a:p>
        </p:txBody>
      </p:sp>
      <p:sp>
        <p:nvSpPr>
          <p:cNvPr id="3" name="Espace réservé du contenu 2"/>
          <p:cNvSpPr>
            <a:spLocks noGrp="1"/>
          </p:cNvSpPr>
          <p:nvPr>
            <p:ph idx="1"/>
          </p:nvPr>
        </p:nvSpPr>
        <p:spPr/>
        <p:txBody>
          <a:bodyPr>
            <a:normAutofit fontScale="92500" lnSpcReduction="20000"/>
          </a:bodyPr>
          <a:lstStyle/>
          <a:p>
            <a:r>
              <a:rPr lang="fr-FR" sz="2800" dirty="0" smtClean="0"/>
              <a:t>En France aujourd’hui, </a:t>
            </a:r>
            <a:endParaRPr lang="fr-FR" sz="2800" dirty="0"/>
          </a:p>
          <a:p>
            <a:endParaRPr lang="fr-FR" sz="2800" dirty="0" smtClean="0"/>
          </a:p>
          <a:p>
            <a:r>
              <a:rPr lang="fr-FR" sz="2800" dirty="0" smtClean="0"/>
              <a:t>3 millions d’enfants et d’adolescents, </a:t>
            </a:r>
            <a:r>
              <a:rPr lang="fr-FR" sz="2800" b="1" dirty="0" smtClean="0">
                <a:solidFill>
                  <a:srgbClr val="FF0000"/>
                </a:solidFill>
              </a:rPr>
              <a:t>soit un enfant sur cinq</a:t>
            </a:r>
            <a:r>
              <a:rPr lang="fr-FR" sz="2800" dirty="0" smtClean="0"/>
              <a:t>, vivent dans des familles connaissant la pauvreté (</a:t>
            </a:r>
            <a:r>
              <a:rPr lang="fr-FR" sz="2200" dirty="0"/>
              <a:t>u</a:t>
            </a:r>
            <a:r>
              <a:rPr lang="fr-FR" sz="2200" dirty="0" smtClean="0"/>
              <a:t>n </a:t>
            </a:r>
            <a:r>
              <a:rPr lang="fr-FR" sz="2200" dirty="0"/>
              <a:t>couple avec deux enfants en bas âge est pauvre si ses ressources </a:t>
            </a:r>
            <a:r>
              <a:rPr lang="fr-FR" sz="2200" dirty="0" smtClean="0"/>
              <a:t>mensuelles ne </a:t>
            </a:r>
            <a:r>
              <a:rPr lang="fr-FR" sz="2200" dirty="0"/>
              <a:t>dépassent pas 1 800 euros</a:t>
            </a:r>
            <a:r>
              <a:rPr lang="fr-FR" sz="2800" dirty="0" smtClean="0"/>
              <a:t>) </a:t>
            </a:r>
            <a:br>
              <a:rPr lang="fr-FR" sz="2800" dirty="0" smtClean="0"/>
            </a:br>
            <a:endParaRPr lang="fr-FR" sz="2800" dirty="0" smtClean="0"/>
          </a:p>
          <a:p>
            <a:r>
              <a:rPr lang="fr-FR" sz="2800" dirty="0" smtClean="0"/>
              <a:t>1,2 million d’enfants et d’adolescents,</a:t>
            </a:r>
            <a:br>
              <a:rPr lang="fr-FR" sz="2800" dirty="0" smtClean="0"/>
            </a:br>
            <a:r>
              <a:rPr lang="fr-FR" sz="2800" b="1" dirty="0" smtClean="0">
                <a:solidFill>
                  <a:srgbClr val="FF0000"/>
                </a:solidFill>
              </a:rPr>
              <a:t>soit un enfant sur dix</a:t>
            </a:r>
            <a:r>
              <a:rPr lang="fr-FR" sz="2800" dirty="0" smtClean="0"/>
              <a:t>, sont des enfants de familles qui vivent en grande pauvreté </a:t>
            </a:r>
            <a:r>
              <a:rPr lang="fr-FR" sz="2200" dirty="0" smtClean="0"/>
              <a:t>(un couple avec deux enfants en bas âge est en situation de grande pauvreté si ses ressources mensuelles ne dépassent pas 1 400 euros) </a:t>
            </a:r>
            <a:br>
              <a:rPr lang="fr-FR" sz="2200" dirty="0" smtClean="0"/>
            </a:br>
            <a:endParaRPr lang="fr-FR" sz="22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369598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endParaRPr lang="fr-FR" sz="2800" dirty="0"/>
          </a:p>
        </p:txBody>
      </p:sp>
      <p:sp>
        <p:nvSpPr>
          <p:cNvPr id="3" name="Espace réservé du contenu 2"/>
          <p:cNvSpPr>
            <a:spLocks noGrp="1"/>
          </p:cNvSpPr>
          <p:nvPr>
            <p:ph idx="1"/>
          </p:nvPr>
        </p:nvSpPr>
        <p:spPr/>
        <p:txBody>
          <a:bodyPr/>
          <a:lstStyle/>
          <a:p>
            <a:r>
              <a:rPr lang="fr-FR" sz="2800" b="1" dirty="0" smtClean="0">
                <a:solidFill>
                  <a:schemeClr val="tx1"/>
                </a:solidFill>
              </a:rPr>
              <a:t>« </a:t>
            </a:r>
            <a:r>
              <a:rPr lang="fr-FR" sz="2800" b="1" i="1" dirty="0" smtClean="0">
                <a:solidFill>
                  <a:schemeClr val="tx1"/>
                </a:solidFill>
              </a:rPr>
              <a:t>En tant que médecin scolaire, je constate que la grande précarité semble vraiment être une des causes majeures de difficultés scolaires (disponibilité pour les apprentissages, culture, assiduité, codes sociaux, repères familiaux et sociaux, …) : aider ces élèves au sein de l'institution scolaire est donc indispensable</a:t>
            </a:r>
            <a:r>
              <a:rPr lang="fr-FR" sz="2800" b="1" dirty="0" smtClean="0">
                <a:solidFill>
                  <a:schemeClr val="tx1"/>
                </a:solidFill>
              </a:rPr>
              <a:t> </a:t>
            </a:r>
            <a:r>
              <a:rPr lang="fr-FR" sz="2800" dirty="0" smtClean="0">
                <a:solidFill>
                  <a:schemeClr val="tx1"/>
                </a:solidFill>
              </a:rPr>
              <a:t>». </a:t>
            </a:r>
            <a:r>
              <a:rPr lang="fr-FR" sz="2000" dirty="0"/>
              <a:t>U</a:t>
            </a:r>
            <a:r>
              <a:rPr lang="fr-FR" sz="2000" dirty="0" smtClean="0"/>
              <a:t>n médecin de l’éducation nationale.</a:t>
            </a:r>
          </a:p>
          <a:p>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84581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endParaRPr lang="fr-FR" sz="2800" dirty="0"/>
          </a:p>
        </p:txBody>
      </p:sp>
      <p:sp>
        <p:nvSpPr>
          <p:cNvPr id="3" name="Espace réservé du contenu 2"/>
          <p:cNvSpPr>
            <a:spLocks noGrp="1"/>
          </p:cNvSpPr>
          <p:nvPr>
            <p:ph idx="1"/>
          </p:nvPr>
        </p:nvSpPr>
        <p:spPr/>
        <p:txBody>
          <a:bodyPr>
            <a:normAutofit lnSpcReduction="10000"/>
          </a:bodyPr>
          <a:lstStyle/>
          <a:p>
            <a:r>
              <a:rPr lang="fr-FR" sz="2400" b="1" dirty="0" smtClean="0">
                <a:solidFill>
                  <a:srgbClr val="FF0000"/>
                </a:solidFill>
              </a:rPr>
              <a:t>Comment un élève peut-il apprendre sereinement quand il est mal logé?</a:t>
            </a:r>
          </a:p>
          <a:p>
            <a:r>
              <a:rPr lang="fr-FR" sz="2400" b="1" dirty="0"/>
              <a:t>« </a:t>
            </a:r>
            <a:r>
              <a:rPr lang="fr-FR" sz="2000" b="1" i="1" dirty="0" smtClean="0"/>
              <a:t>On </a:t>
            </a:r>
            <a:r>
              <a:rPr lang="fr-FR" sz="2000" b="1" i="1" dirty="0"/>
              <a:t>sait que dans les HLM du quartier il y a des problèmes de bruits, les interphones sont cassés, les gamins traînent dehors, les voisins ne se supportent pas et les problèmes s’importent chez </a:t>
            </a:r>
            <a:r>
              <a:rPr lang="fr-FR" sz="2000" b="1" i="1" dirty="0" smtClean="0"/>
              <a:t>nous ». </a:t>
            </a:r>
            <a:r>
              <a:rPr lang="fr-FR" sz="2000" dirty="0" smtClean="0"/>
              <a:t>Enseignants d’une école du Mans, académie de Nantes.</a:t>
            </a:r>
          </a:p>
          <a:p>
            <a:r>
              <a:rPr lang="fr-FR" sz="2000" b="1" i="1" dirty="0"/>
              <a:t>« </a:t>
            </a:r>
            <a:r>
              <a:rPr lang="fr-FR" sz="2000" b="1" i="1" dirty="0" smtClean="0"/>
              <a:t>Une </a:t>
            </a:r>
            <a:r>
              <a:rPr lang="fr-FR" sz="2000" b="1" i="1" dirty="0"/>
              <a:t>attention particulière est apportée aux élèves qui vivent en hôtel social : pas de possibilité de prendre des repas au domicile (les enfants prennent leur repas toujours en collectivité : la cantine le midi, les restos du cœur le soir dans une salle mise à disposition), pas de possibilité de recevoir des amis</a:t>
            </a:r>
            <a:r>
              <a:rPr lang="fr-FR" sz="2000" b="1" dirty="0"/>
              <a:t> </a:t>
            </a:r>
            <a:r>
              <a:rPr lang="fr-FR" sz="2000" b="1" dirty="0" smtClean="0"/>
              <a:t>». </a:t>
            </a:r>
            <a:r>
              <a:rPr lang="fr-FR" sz="2000" dirty="0" smtClean="0"/>
              <a:t>Enseignants d’une école de Villejuif, académie de Créteil.</a:t>
            </a:r>
          </a:p>
          <a:p>
            <a:r>
              <a:rPr lang="fr-FR" sz="2000" dirty="0" smtClean="0"/>
              <a:t>«</a:t>
            </a:r>
            <a:r>
              <a:rPr lang="fr-FR" sz="2000" dirty="0"/>
              <a:t> </a:t>
            </a:r>
            <a:r>
              <a:rPr lang="fr-FR" sz="2000" b="1" i="1" dirty="0"/>
              <a:t>L</a:t>
            </a:r>
            <a:r>
              <a:rPr lang="fr-FR" sz="2000" b="1" i="1" dirty="0" smtClean="0"/>
              <a:t>es jeunes n’ont </a:t>
            </a:r>
            <a:r>
              <a:rPr lang="fr-FR" sz="2000" b="1" i="1" dirty="0"/>
              <a:t>pas d’espace à leur domicile pour faire vivre ce qu’ils apprennent à </a:t>
            </a:r>
            <a:r>
              <a:rPr lang="fr-FR" sz="2000" b="1" i="1" dirty="0" smtClean="0"/>
              <a:t>l’école ». </a:t>
            </a:r>
            <a:r>
              <a:rPr lang="fr-FR" sz="2000" dirty="0" smtClean="0"/>
              <a:t>Daniel </a:t>
            </a:r>
            <a:r>
              <a:rPr lang="fr-FR" sz="2000" dirty="0" err="1" smtClean="0"/>
              <a:t>Thin</a:t>
            </a:r>
            <a:r>
              <a:rPr lang="fr-FR" sz="2000" dirty="0" smtClean="0"/>
              <a:t>, chercheur, audition novembre 2014.</a:t>
            </a:r>
            <a:r>
              <a:rPr lang="fr-FR" sz="2000" i="1" dirty="0"/>
              <a:t> </a:t>
            </a:r>
            <a:endParaRPr lang="fr-FR" sz="2000" b="1"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146255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endParaRPr lang="fr-FR" sz="2800" dirty="0"/>
          </a:p>
        </p:txBody>
      </p:sp>
      <p:sp>
        <p:nvSpPr>
          <p:cNvPr id="3" name="Espace réservé du contenu 2"/>
          <p:cNvSpPr>
            <a:spLocks noGrp="1"/>
          </p:cNvSpPr>
          <p:nvPr>
            <p:ph idx="1"/>
          </p:nvPr>
        </p:nvSpPr>
        <p:spPr/>
        <p:txBody>
          <a:bodyPr>
            <a:normAutofit fontScale="55000" lnSpcReduction="20000"/>
          </a:bodyPr>
          <a:lstStyle/>
          <a:p>
            <a:pPr fontAlgn="base">
              <a:spcBef>
                <a:spcPts val="1200"/>
              </a:spcBef>
              <a:spcAft>
                <a:spcPct val="0"/>
              </a:spcAft>
            </a:pPr>
            <a:r>
              <a:rPr lang="fr-FR" sz="4400" b="1" dirty="0" smtClean="0">
                <a:solidFill>
                  <a:srgbClr val="FF0000"/>
                </a:solidFill>
              </a:rPr>
              <a:t>Comment un élève peut-il apprendre sereinement quand il est mal habillé?</a:t>
            </a:r>
          </a:p>
          <a:p>
            <a:pPr fontAlgn="base">
              <a:spcBef>
                <a:spcPts val="1200"/>
              </a:spcBef>
              <a:spcAft>
                <a:spcPct val="0"/>
              </a:spcAft>
              <a:buFont typeface="Arial" charset="0"/>
              <a:buChar char="■"/>
            </a:pPr>
            <a:r>
              <a:rPr lang="fr-FR" b="1" i="1" dirty="0" smtClean="0"/>
              <a:t> </a:t>
            </a:r>
            <a:r>
              <a:rPr lang="fr-FR" sz="2400" b="1" i="1" dirty="0" smtClean="0"/>
              <a:t>«</a:t>
            </a:r>
            <a:r>
              <a:rPr lang="fr-FR" b="1" i="1" dirty="0" smtClean="0"/>
              <a:t> Les </a:t>
            </a:r>
            <a:r>
              <a:rPr lang="fr-FR" b="1" i="1" dirty="0" smtClean="0">
                <a:solidFill>
                  <a:schemeClr val="tx1"/>
                </a:solidFill>
              </a:rPr>
              <a:t>vêtements de remplacement (distribués en cas de fuite urinaire ou souci gastrique) ne sont pas restitués par les familles mais conservés et utilisés comme vêtement principal … De nombreux enfants viennent à l'école sans chaussettes et parfois sans chaussures (chaussons) et cela même en hiver ». </a:t>
            </a:r>
            <a:r>
              <a:rPr lang="fr-FR" dirty="0" smtClean="0"/>
              <a:t>Enseignants </a:t>
            </a:r>
            <a:r>
              <a:rPr lang="fr-FR" dirty="0" smtClean="0">
                <a:solidFill>
                  <a:schemeClr val="tx1"/>
                </a:solidFill>
              </a:rPr>
              <a:t>d’une école maternelle, académie de Créteil.</a:t>
            </a:r>
          </a:p>
          <a:p>
            <a:pPr>
              <a:spcBef>
                <a:spcPts val="1200"/>
              </a:spcBef>
              <a:buFont typeface="Arial" charset="0"/>
              <a:buChar char="■"/>
            </a:pPr>
            <a:r>
              <a:rPr lang="fr-FR" dirty="0" smtClean="0">
                <a:solidFill>
                  <a:schemeClr val="tx1"/>
                </a:solidFill>
              </a:rPr>
              <a:t> </a:t>
            </a:r>
            <a:r>
              <a:rPr lang="fr-FR" b="1" i="1" dirty="0" smtClean="0">
                <a:solidFill>
                  <a:schemeClr val="tx1"/>
                </a:solidFill>
              </a:rPr>
              <a:t>« Il n’est pas facile de faire remarquer à un parent que son enfant n’est pas habillé convenablement. Les enseignants sont parfois très mal à l’aise devant ces situations car ils ne savent pas comment aborder le sujet avec la famille. Il n’est pas toujours facile de faire la différence entre de la négligence ou de la grande pauvreté, notamment concernant l’habillement</a:t>
            </a:r>
            <a:r>
              <a:rPr lang="fr-FR" b="1" dirty="0" smtClean="0">
                <a:solidFill>
                  <a:schemeClr val="tx1"/>
                </a:solidFill>
              </a:rPr>
              <a:t> ». </a:t>
            </a:r>
            <a:r>
              <a:rPr lang="fr-FR" dirty="0" smtClean="0">
                <a:solidFill>
                  <a:schemeClr val="tx1"/>
                </a:solidFill>
              </a:rPr>
              <a:t>Enseignants d’une école élémentaire, académie de Créteil.</a:t>
            </a:r>
          </a:p>
          <a:p>
            <a:pPr>
              <a:spcBef>
                <a:spcPts val="1200"/>
              </a:spcBef>
              <a:buFont typeface="Arial" charset="0"/>
              <a:buChar char="■"/>
            </a:pPr>
            <a:r>
              <a:rPr lang="fr-FR" b="1" i="1" dirty="0"/>
              <a:t>« </a:t>
            </a:r>
            <a:r>
              <a:rPr lang="fr-FR" b="1" i="1" dirty="0" smtClean="0"/>
              <a:t>[</a:t>
            </a:r>
            <a:r>
              <a:rPr lang="fr-FR" b="1" i="1" dirty="0"/>
              <a:t>O</a:t>
            </a:r>
            <a:r>
              <a:rPr lang="fr-FR" b="1" i="1" dirty="0" smtClean="0"/>
              <a:t>n organise] le </a:t>
            </a:r>
            <a:r>
              <a:rPr lang="fr-FR" b="1" i="1" dirty="0"/>
              <a:t>lavage du linge de certains enfants par les machines du collège, le prêt des douches au </a:t>
            </a:r>
            <a:r>
              <a:rPr lang="fr-FR" b="1" i="1" dirty="0" smtClean="0"/>
              <a:t>gymnase, </a:t>
            </a:r>
            <a:r>
              <a:rPr lang="fr-FR" b="1" i="1" dirty="0"/>
              <a:t>car il y a souvent des enfants scolarisés qui vivent dans des lieux de fortune sans possibilité de se laver en </a:t>
            </a:r>
            <a:r>
              <a:rPr lang="fr-FR" b="1" i="1" dirty="0" smtClean="0"/>
              <a:t>particulier ». </a:t>
            </a:r>
            <a:r>
              <a:rPr lang="fr-FR" dirty="0" smtClean="0"/>
              <a:t>Personnels d’un collège d’Aubervilliers, académie de Créteil. </a:t>
            </a:r>
            <a:r>
              <a:rPr lang="fr-FR" i="1" dirty="0"/>
              <a:t> </a:t>
            </a:r>
            <a:endParaRPr lang="fr-FR" dirty="0" smtClean="0">
              <a:solidFill>
                <a:schemeClr val="tx1"/>
              </a:solidFill>
            </a:endParaRPr>
          </a:p>
          <a:p>
            <a:endParaRPr lang="fr-FR"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228874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rgbClr val="FF0000"/>
                </a:solidFill>
              </a:rPr>
              <a:t>Ce que la pauvreté fait à l’école</a:t>
            </a:r>
            <a:endParaRPr lang="fr-FR" sz="2800" dirty="0"/>
          </a:p>
        </p:txBody>
      </p:sp>
      <p:sp>
        <p:nvSpPr>
          <p:cNvPr id="3" name="Espace réservé du contenu 2"/>
          <p:cNvSpPr>
            <a:spLocks noGrp="1"/>
          </p:cNvSpPr>
          <p:nvPr>
            <p:ph idx="1"/>
          </p:nvPr>
        </p:nvSpPr>
        <p:spPr/>
        <p:txBody>
          <a:bodyPr>
            <a:normAutofit fontScale="85000" lnSpcReduction="10000"/>
          </a:bodyPr>
          <a:lstStyle/>
          <a:p>
            <a:pPr fontAlgn="base">
              <a:lnSpc>
                <a:spcPct val="90000"/>
              </a:lnSpc>
              <a:spcBef>
                <a:spcPts val="1200"/>
              </a:spcBef>
              <a:spcAft>
                <a:spcPct val="0"/>
              </a:spcAft>
              <a:defRPr/>
            </a:pPr>
            <a:r>
              <a:rPr lang="fr-FR" sz="2800" b="1" dirty="0">
                <a:solidFill>
                  <a:srgbClr val="FF0000"/>
                </a:solidFill>
              </a:rPr>
              <a:t>Comment un élève peut-il apprendre sereinement quand il </a:t>
            </a:r>
            <a:r>
              <a:rPr lang="fr-FR" sz="2800" b="1" dirty="0" smtClean="0">
                <a:solidFill>
                  <a:srgbClr val="FF0000"/>
                </a:solidFill>
              </a:rPr>
              <a:t>est mal nourri?</a:t>
            </a:r>
            <a:endParaRPr lang="fr-FR" sz="2800" b="1" dirty="0">
              <a:solidFill>
                <a:srgbClr val="FF0000"/>
              </a:solidFill>
            </a:endParaRPr>
          </a:p>
          <a:p>
            <a:pPr marL="0" indent="0" fontAlgn="base">
              <a:lnSpc>
                <a:spcPct val="90000"/>
              </a:lnSpc>
              <a:spcBef>
                <a:spcPts val="1200"/>
              </a:spcBef>
              <a:spcAft>
                <a:spcPct val="0"/>
              </a:spcAft>
              <a:buFont typeface="Arial"/>
              <a:buNone/>
              <a:defRPr/>
            </a:pPr>
            <a:endParaRPr lang="fr-FR" sz="1800" b="1" i="1" dirty="0"/>
          </a:p>
          <a:p>
            <a:pPr eaLnBrk="0" fontAlgn="base" hangingPunct="0">
              <a:lnSpc>
                <a:spcPct val="90000"/>
              </a:lnSpc>
              <a:spcAft>
                <a:spcPct val="0"/>
              </a:spcAft>
              <a:buFont typeface="Arial" charset="0"/>
              <a:buChar char="■"/>
              <a:defRPr/>
            </a:pPr>
            <a:r>
              <a:rPr lang="fr-FR" altLang="zh-CN" sz="2400" b="1" i="1" dirty="0"/>
              <a:t>« Il y a des enfants qui traînent devant l’école à partir de 12h30, alors que la sortie des classes est à 12h (on peut supposer que les enfants ne sont pas rentrés chez eux et n’ont pas mangé), d’autant plus que certains se « précipitent » sur le goûter. Les dires des enfants sont aussi un indicateur : « je n’ai pas mangé, je n’ai pas déjeuné ce matin, j’ai faim… ». </a:t>
            </a:r>
            <a:r>
              <a:rPr lang="fr-FR" altLang="zh-CN" sz="2400" dirty="0" smtClean="0"/>
              <a:t>Enseignants des écoles </a:t>
            </a:r>
            <a:r>
              <a:rPr lang="fr-FR" altLang="zh-CN" sz="2400" dirty="0"/>
              <a:t>de </a:t>
            </a:r>
            <a:r>
              <a:rPr lang="fr-FR" altLang="zh-CN" sz="2400" dirty="0" smtClean="0"/>
              <a:t>Maxéville, académie de Nancy-Metz.</a:t>
            </a:r>
          </a:p>
          <a:p>
            <a:r>
              <a:rPr lang="fr-FR" sz="2400" b="1" i="1" dirty="0" smtClean="0"/>
              <a:t>« Des </a:t>
            </a:r>
            <a:r>
              <a:rPr lang="fr-FR" sz="2400" b="1" i="1" dirty="0"/>
              <a:t>repas copieux (féculents) sont servis </a:t>
            </a:r>
            <a:r>
              <a:rPr lang="fr-FR" sz="2400" b="1" i="1" dirty="0" smtClean="0"/>
              <a:t>le </a:t>
            </a:r>
            <a:r>
              <a:rPr lang="fr-FR" sz="2400" b="1" i="1" dirty="0"/>
              <a:t>lundi car beaucoup d'élèves ne prennent pas de repas structuré le week-end, </a:t>
            </a:r>
            <a:r>
              <a:rPr lang="fr-FR" sz="2400" b="1" i="1" dirty="0" smtClean="0"/>
              <a:t>le </a:t>
            </a:r>
            <a:r>
              <a:rPr lang="fr-FR" sz="2400" b="1" i="1" dirty="0"/>
              <a:t>jeudi car l'existence d'un forfait 4 jours (lundi, mardi, jeudi, vendredi, sans le mercredi midi), fait que certains élèves n'ont pas de repas structuré du mardi midi au jeudi midi. </a:t>
            </a:r>
            <a:r>
              <a:rPr lang="fr-FR" sz="2400" b="1" i="1" dirty="0" smtClean="0"/>
              <a:t>Les </a:t>
            </a:r>
            <a:r>
              <a:rPr lang="fr-FR" sz="2400" b="1" i="1" dirty="0"/>
              <a:t>rations servies ces jours sont importantes et il n'y a guère de restes </a:t>
            </a:r>
            <a:r>
              <a:rPr lang="fr-FR" sz="2400" b="1" i="1" dirty="0" smtClean="0"/>
              <a:t>». </a:t>
            </a:r>
            <a:r>
              <a:rPr lang="fr-FR" sz="2400" dirty="0" smtClean="0"/>
              <a:t>Chef de cuisine, établissement de l’académie de </a:t>
            </a:r>
            <a:r>
              <a:rPr lang="fr-FR" sz="2400" dirty="0"/>
              <a:t>G</a:t>
            </a:r>
            <a:r>
              <a:rPr lang="fr-FR" sz="2400" dirty="0" smtClean="0"/>
              <a:t>renoble.</a:t>
            </a:r>
            <a:endParaRPr lang="fr-FR" sz="2400" b="1" i="1" dirty="0"/>
          </a:p>
          <a:p>
            <a:pPr eaLnBrk="0" fontAlgn="base" hangingPunct="0">
              <a:lnSpc>
                <a:spcPct val="90000"/>
              </a:lnSpc>
              <a:spcAft>
                <a:spcPct val="0"/>
              </a:spcAft>
              <a:buFont typeface="Arial" charset="0"/>
              <a:buChar char="■"/>
              <a:defRPr/>
            </a:pPr>
            <a:endParaRPr lang="fr-FR" altLang="zh-CN" sz="2400" dirty="0"/>
          </a:p>
          <a:p>
            <a:endParaRPr lang="fr-FR" sz="2400" dirty="0"/>
          </a:p>
        </p:txBody>
      </p:sp>
      <p:sp>
        <p:nvSpPr>
          <p:cNvPr id="4" name="Espace réservé du pied de page 3"/>
          <p:cNvSpPr>
            <a:spLocks noGrp="1"/>
          </p:cNvSpPr>
          <p:nvPr>
            <p:ph type="ftr" sz="quarter" idx="11"/>
          </p:nvPr>
        </p:nvSpPr>
        <p:spPr/>
        <p:txBody>
          <a:bodyPr/>
          <a:lstStyle/>
          <a:p>
            <a:r>
              <a:rPr lang="fr-FR" smtClean="0"/>
              <a:t>Jean-Paul Delahaye 24 avril ESPE Aix-Marseille</a:t>
            </a:r>
            <a:endParaRPr lang="fr-FR"/>
          </a:p>
        </p:txBody>
      </p:sp>
    </p:spTree>
    <p:extLst>
      <p:ext uri="{BB962C8B-B14F-4D97-AF65-F5344CB8AC3E}">
        <p14:creationId xmlns:p14="http://schemas.microsoft.com/office/powerpoint/2010/main" val="325390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1191</TotalTime>
  <Words>1397</Words>
  <Application>Microsoft Office PowerPoint</Application>
  <PresentationFormat>Affichage à l'écran (4:3)</PresentationFormat>
  <Paragraphs>197</Paragraphs>
  <Slides>30</Slides>
  <Notes>5</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Liens</vt:lpstr>
      </vt:variant>
      <vt:variant>
        <vt:i4>2</vt:i4>
      </vt:variant>
      <vt:variant>
        <vt:lpstr>Titres des diapositives</vt:lpstr>
      </vt:variant>
      <vt:variant>
        <vt:i4>30</vt:i4>
      </vt:variant>
    </vt:vector>
  </HeadingPairs>
  <TitlesOfParts>
    <vt:vector size="39" baseType="lpstr">
      <vt:lpstr>MS Mincho</vt:lpstr>
      <vt:lpstr>宋体</vt:lpstr>
      <vt:lpstr>Arial</vt:lpstr>
      <vt:lpstr>Calibri</vt:lpstr>
      <vt:lpstr>Verdana</vt:lpstr>
      <vt:lpstr>Wingdings 3</vt:lpstr>
      <vt:lpstr>Thème Office</vt:lpstr>
      <vt:lpstr>???</vt:lpstr>
      <vt:lpstr>???</vt:lpstr>
      <vt:lpstr>Ce que la pauvreté fait à l’école Ce que l’école fait de la pauvreté</vt:lpstr>
      <vt:lpstr>Ce que la pauvreté fait à l’école Ce que l’école fait de la pauvreté</vt:lpstr>
      <vt:lpstr>Ce que la pauvreté fait à l’école</vt:lpstr>
      <vt:lpstr>Ce que la pauvreté fait à l’école</vt:lpstr>
      <vt:lpstr>Ce que la pauvreté fait à l’école</vt:lpstr>
      <vt:lpstr>Ce que la pauvreté fait à l’école</vt:lpstr>
      <vt:lpstr>Ce que la pauvreté fait à l’école</vt:lpstr>
      <vt:lpstr>Ce que la pauvreté fait à l’école</vt:lpstr>
      <vt:lpstr>Ce que la pauvreté fait à l’école</vt:lpstr>
      <vt:lpstr>Ce que la pauvreté fait à l’école</vt:lpstr>
      <vt:lpstr>Ce que la pauvreté fait à l’école L’école n’est pas responsable de tout  </vt:lpstr>
      <vt:lpstr>Ce que la pauvreté fait à l’école Ce que l’école fait de la pauvreté</vt:lpstr>
      <vt:lpstr>L’école n’a pas à rougir de ce qu’elle fait.  Ce n’est pas l’école qui aggrave pas les inégalités.</vt:lpstr>
      <vt:lpstr>Pourcentage de bacheliers dans une génération </vt:lpstr>
      <vt:lpstr>Ce que l’école fait de la pauvreté</vt:lpstr>
      <vt:lpstr>Présentation PowerPoint</vt:lpstr>
      <vt:lpstr>Présentation PowerPoint</vt:lpstr>
      <vt:lpstr>Présentation PowerPoint</vt:lpstr>
      <vt:lpstr>Présentation PowerPoint</vt:lpstr>
      <vt:lpstr>Ce que l’école fait de la pauvreté</vt:lpstr>
      <vt:lpstr> Ce que l’école fait de la pauvreté Le budget que la nation consacre à l’éducation Si la dépense pour l’éducation (DIE) augmente, sa part dans le PIB diminue.  Un point de PIB en moins en 20 ans (1995-2015). 20 milliards d’euros en moins par an, soit l’équivalent du CICE. C’est un choix.</vt:lpstr>
      <vt:lpstr>Ce que l’école fait de la pauvreté Quelle utilisation de son budget par l’éducation nationale ?</vt:lpstr>
      <vt:lpstr>Ce que l’école fait de la pauvreté Comment rendre notre école plus juste?</vt:lpstr>
      <vt:lpstr> Ce que l’école fait de la pauvreté L’absence de mixité sociale et scolaire:  un obstacle majeur pour lutter contre les inégalités sociales </vt:lpstr>
      <vt:lpstr>Savoir lire le « classement des meilleurs lycées » Les résultats des lycées d’enseignement général et technologique (22 premiers LEGT présentant plus de 100 élèves au bac. Source MEN, 2019)</vt:lpstr>
      <vt:lpstr>Ce que l’école fait de la pauvreté</vt:lpstr>
      <vt:lpstr>Ce que l’école fait de la pauvreté</vt:lpstr>
      <vt:lpstr>Ce que l’école devrait faire pour réduire les inégalités : s’organiser pour la réussite de tous et ne plus être l’école du tri et de la sélection au cours de la scolarité obligatoire</vt:lpstr>
      <vt:lpstr>Ce que l’école fait de la pauvreté</vt:lpstr>
      <vt:lpstr>Travailler à la réussite de tous les élèves: Trois raisons de produire  cet effort collectif de solidarité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que la pauvreté fait à l’école Ce que l’école fait de la pauvreté</dc:title>
  <dc:creator>JP_DELAHAYE</dc:creator>
  <cp:lastModifiedBy>SCHER Anne</cp:lastModifiedBy>
  <cp:revision>37</cp:revision>
  <dcterms:created xsi:type="dcterms:W3CDTF">2019-01-25T10:11:17Z</dcterms:created>
  <dcterms:modified xsi:type="dcterms:W3CDTF">2019-04-24T07:11:20Z</dcterms:modified>
</cp:coreProperties>
</file>